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359" r:id="rId2"/>
    <p:sldId id="11916" r:id="rId3"/>
    <p:sldId id="11876" r:id="rId4"/>
    <p:sldId id="11877" r:id="rId5"/>
    <p:sldId id="11878" r:id="rId6"/>
    <p:sldId id="11907" r:id="rId7"/>
    <p:sldId id="11908" r:id="rId8"/>
    <p:sldId id="11909" r:id="rId9"/>
    <p:sldId id="11910" r:id="rId10"/>
    <p:sldId id="11906" r:id="rId11"/>
    <p:sldId id="11880" r:id="rId12"/>
    <p:sldId id="11887" r:id="rId13"/>
    <p:sldId id="11911" r:id="rId14"/>
    <p:sldId id="11912" r:id="rId15"/>
    <p:sldId id="11913" r:id="rId16"/>
    <p:sldId id="11914" r:id="rId17"/>
    <p:sldId id="11885" r:id="rId18"/>
    <p:sldId id="11888" r:id="rId19"/>
    <p:sldId id="11886" r:id="rId20"/>
    <p:sldId id="11889" r:id="rId21"/>
    <p:sldId id="11890" r:id="rId22"/>
    <p:sldId id="11891" r:id="rId23"/>
    <p:sldId id="11893" r:id="rId24"/>
    <p:sldId id="11894" r:id="rId25"/>
    <p:sldId id="11895" r:id="rId26"/>
    <p:sldId id="11896" r:id="rId27"/>
    <p:sldId id="11897" r:id="rId28"/>
    <p:sldId id="11898" r:id="rId29"/>
    <p:sldId id="11899" r:id="rId30"/>
    <p:sldId id="11900" r:id="rId31"/>
    <p:sldId id="11901" r:id="rId32"/>
    <p:sldId id="11915" r:id="rId33"/>
    <p:sldId id="1190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E00"/>
    <a:srgbClr val="0000FF"/>
    <a:srgbClr val="D72727"/>
    <a:srgbClr val="189719"/>
    <a:srgbClr val="FF7601"/>
    <a:srgbClr val="106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81361"/>
  </p:normalViewPr>
  <p:slideViewPr>
    <p:cSldViewPr snapToGrid="0">
      <p:cViewPr varScale="1">
        <p:scale>
          <a:sx n="103" d="100"/>
          <a:sy n="103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0T00:11:3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(Thanks for the introduction). </a:t>
            </a:r>
          </a:p>
          <a:p>
            <a:r>
              <a:rPr kumimoji="1" lang="en-US" altLang="zh-CN" dirty="0"/>
              <a:t>Hello everyone.</a:t>
            </a:r>
          </a:p>
          <a:p>
            <a:r>
              <a:rPr kumimoji="1" lang="en-US" altLang="zh-CN" dirty="0"/>
              <a:t>I am </a:t>
            </a:r>
            <a:r>
              <a:rPr kumimoji="1" lang="en-US" altLang="zh-CN" dirty="0" err="1"/>
              <a:t>Yifan</a:t>
            </a:r>
            <a:r>
              <a:rPr kumimoji="1" lang="en-US" altLang="zh-CN" dirty="0"/>
              <a:t> Yang from Tsinghua University. </a:t>
            </a:r>
          </a:p>
          <a:p>
            <a:r>
              <a:rPr kumimoji="1" lang="en-US" altLang="zh-CN" dirty="0"/>
              <a:t>I will introduce our paper “P4runpro: Enabling Runtime Programmability for RMT Programmable Switches”. </a:t>
            </a:r>
          </a:p>
          <a:p>
            <a:r>
              <a:rPr kumimoji="1" lang="en-US" altLang="zh-CN" dirty="0"/>
              <a:t>The other authors are from Tsinghua University, </a:t>
            </a:r>
            <a:r>
              <a:rPr kumimoji="1" lang="en-US" altLang="zh-CN" dirty="0" err="1"/>
              <a:t>Zhongguancun</a:t>
            </a:r>
            <a:r>
              <a:rPr kumimoji="1" lang="en-US" altLang="zh-CN" dirty="0"/>
              <a:t> Laboratory, and Alibaba Cloud.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554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So, to bridge the gap, P4runpro enables general runtime programmability for RMT hardware without any assumption for the coming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Our key idea is that we can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decouple the switch programs into pre-defined </a:t>
            </a:r>
            <a:r>
              <a:rPr kumimoji="1" lang="en-US" altLang="zh-CN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operations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at compile-time.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And then, after we provision the switch, we can dynamically allocate resources and combine the atomic operations into switch programs at runtime.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1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 architecture has three parts.</a:t>
            </a:r>
          </a:p>
          <a:p>
            <a:r>
              <a:rPr kumimoji="1" lang="en-US" altLang="zh-CN" dirty="0"/>
              <a:t>(click) The first one is the data plane. We build our data plane pipeline with a one-shot compiled P4 program.</a:t>
            </a:r>
          </a:p>
          <a:p>
            <a:r>
              <a:rPr kumimoji="1" lang="en-US" altLang="zh-CN" dirty="0"/>
              <a:t>The pipeline has an initialization block, several runtime programming blocks, RPBs, and a recirculation block.</a:t>
            </a:r>
          </a:p>
          <a:p>
            <a:r>
              <a:rPr kumimoji="1" lang="en-US" altLang="zh-CN" dirty="0"/>
              <a:t>The RPB is the general program execution unit that can perform atomic operations.</a:t>
            </a:r>
          </a:p>
          <a:p>
            <a:r>
              <a:rPr kumimoji="1" lang="en-US" altLang="zh-CN" dirty="0"/>
              <a:t>(click) Second, we provide a set of programming interfaces we call P4runpro primitives.</a:t>
            </a:r>
          </a:p>
          <a:p>
            <a:r>
              <a:rPr kumimoji="1" lang="en-US" altLang="zh-CN" dirty="0"/>
              <a:t>(click) In addition to the interfaces and hardware pipeline, we also build our control plane.</a:t>
            </a:r>
          </a:p>
          <a:p>
            <a:r>
              <a:rPr kumimoji="1" lang="en-US" altLang="zh-CN" dirty="0"/>
              <a:t>This control plane can compile the P4runpro primitives, manage the hardware resources, and download the program to the hardware.</a:t>
            </a:r>
          </a:p>
          <a:p>
            <a:r>
              <a:rPr kumimoji="1" lang="en-US" altLang="zh-CN" dirty="0"/>
              <a:t>(clickx2) Through this, the programmer only needs to craft their P4runpro programs and input them into the control plane compiler. </a:t>
            </a:r>
          </a:p>
          <a:p>
            <a:r>
              <a:rPr kumimoji="1" lang="en-US" altLang="zh-CN" dirty="0"/>
              <a:t>They do not need to care too much about how the hardware works.</a:t>
            </a:r>
          </a:p>
          <a:p>
            <a:r>
              <a:rPr kumimoji="1" lang="en-US" altLang="zh-CN" dirty="0"/>
              <a:t>And the control plane automatically deploy the program to the data plane.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578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 here comes the first challenge: how do we build the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one-shot compiled p4-defined data plane on the resource-limited RMT switches?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(click) Our solution is to virtualize the resources, including the stateless PHV, stateful memory, and computing units.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For the PHV, we defined several ‘registers’ in the PHV.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Their values are extracted from the header or metadata and can be used to modify the header or metadata.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For memory, we use a mask-based address translation mechanism to virtualize the physical memory, allowing the memory to be dynamically allocated at runtime.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For the computing units, we pre-define a set of atomic operations; they can operate the registers and virtual memory, completing the packet processing logic.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29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 the specific process of 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execution, when a packet comes, it goes into the initialization block first.</a:t>
            </a:r>
          </a:p>
          <a:p>
            <a:r>
              <a:rPr kumimoji="1" lang="en-US" altLang="zh-CN" dirty="0"/>
              <a:t>In the block, we track its parsing path using a bitmap.</a:t>
            </a:r>
          </a:p>
          <a:p>
            <a:r>
              <a:rPr kumimoji="1" lang="en-US" altLang="zh-CN" dirty="0"/>
              <a:t>Then different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bitmap values will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trigger different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tables.</a:t>
            </a:r>
          </a:p>
          <a:p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filtering table will distinguish the packet type by matching the header fields and assign its program by setting a flag called program ID.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8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the packet goes into the RPBs sequentially.</a:t>
            </a:r>
          </a:p>
          <a:p>
            <a:r>
              <a:rPr kumimoji="1" lang="en-US" altLang="zh-CN" dirty="0"/>
              <a:t>We have three program control flow flags, called program ID, branch ID, and recirculation ID.</a:t>
            </a:r>
          </a:p>
          <a:p>
            <a:r>
              <a:rPr kumimoji="1" lang="en-US" altLang="zh-CN" dirty="0"/>
              <a:t>The program ID is used for RPB to distinguish the current program for the packet.</a:t>
            </a:r>
          </a:p>
          <a:p>
            <a:r>
              <a:rPr kumimoji="1" lang="en-US" altLang="zh-CN" dirty="0"/>
              <a:t>The branch ID is to distinguish the current condition branch.</a:t>
            </a:r>
          </a:p>
          <a:p>
            <a:r>
              <a:rPr kumimoji="1" lang="en-US" altLang="zh-CN" dirty="0"/>
              <a:t>And the recirculation ID is to distinguish the current recirculation iteration.</a:t>
            </a:r>
          </a:p>
          <a:p>
            <a:r>
              <a:rPr kumimoji="1" lang="en-US" altLang="zh-CN" dirty="0"/>
              <a:t>Before real execution, the RPB will first check the three flags.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18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If the RPB matches the three flags, the RPB will execute one primitive.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 primitives in a dependency chain will be sequentially executed by RPBs.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special primitive, BRANCH, the RPB will additionally match the values of the registers and make the program go into a different conditional branch by changing the branch ID flag.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44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After the branch, the primitives in different branches will be executed in parallel in the same RPB according to the flag branch ID.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25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after all the RPBs are executed.</a:t>
            </a:r>
          </a:p>
          <a:p>
            <a:r>
              <a:rPr kumimoji="1" lang="en-US" altLang="zh-CN" dirty="0"/>
              <a:t>The packet arrives at the end of the pipeline.</a:t>
            </a:r>
          </a:p>
          <a:p>
            <a:r>
              <a:rPr kumimoji="1" lang="en-US" altLang="zh-CN" dirty="0"/>
              <a:t>Here comes a problem: we have limited RPB executions. </a:t>
            </a:r>
          </a:p>
          <a:p>
            <a:r>
              <a:rPr kumimoji="1" lang="en-US" altLang="zh-CN" dirty="0"/>
              <a:t>So we utilize the recirculation function of the switch to enable the programs with longer dependency chains.</a:t>
            </a:r>
          </a:p>
          <a:p>
            <a:r>
              <a:rPr kumimoji="1" lang="en-US" altLang="zh-CN" dirty="0"/>
              <a:t>If the program does not end after the packet arrives at the last RPB, we recirculate it to the first RPB to continue the program execution.</a:t>
            </a:r>
          </a:p>
          <a:p>
            <a:r>
              <a:rPr kumimoji="1" lang="en-US" altLang="zh-CN" dirty="0"/>
              <a:t>We use the flag recirculation ID to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track the process.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17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we have prepared the data plane, the next we need is to provide the programming interfaces for the programmers.</a:t>
            </a:r>
          </a:p>
          <a:p>
            <a:r>
              <a:rPr kumimoji="1" lang="en-US" altLang="zh-CN" dirty="0"/>
              <a:t>However, the limited VLIW instruction resource means that we cannot pre-define too many atomic operations in the switch.</a:t>
            </a:r>
          </a:p>
          <a:p>
            <a:r>
              <a:rPr kumimoji="1" lang="en-US" altLang="zh-CN" dirty="0"/>
              <a:t>(click) Our solution is to compress the primitive set and design the pseudo primitive.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7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First, we compress the primitive set based on the observation that many switch programs can be divided into a combination of six types of operation, including header interaction, hash, conditional branch, memory, arithmetic &amp; logic, and forwarding.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6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the contents of the presentation.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2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Then we design the pseudo primitive to support more general programming.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 pseudo primitive is similar to the pseudo-instruction in the assembly language.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 pseudo primitive is </a:t>
            </a:r>
            <a:r>
              <a:rPr lang="en" altLang="zh-C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equivalent to a primitive </a:t>
            </a:r>
            <a:r>
              <a:rPr lang="en" altLang="zh-CN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programming </a:t>
            </a:r>
            <a:r>
              <a:rPr lang="en" altLang="zh-C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replaced by</a:t>
            </a:r>
            <a:r>
              <a:rPr lang="en" altLang="zh-C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one or more primitives </a:t>
            </a:r>
            <a:r>
              <a:rPr lang="en" altLang="zh-CN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hardware execution.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example, we can provide primitive ADDI for programmers and implement it by actually executing LOADI and ADD in the hardware.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223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OK, now we have both the programming interfaces and the virtualized hardware. </a:t>
            </a:r>
          </a:p>
          <a:p>
            <a:r>
              <a:rPr kumimoji="1" lang="en-US" altLang="zh-CN" dirty="0"/>
              <a:t>We still face the challenge of how to link the program to the hardware.</a:t>
            </a:r>
          </a:p>
          <a:p>
            <a:r>
              <a:rPr kumimoji="1" lang="en-US" altLang="zh-CN" dirty="0"/>
              <a:t>(click) So we build the P4runpro control plane with the main component of the P4runpro compiler.</a:t>
            </a:r>
          </a:p>
          <a:p>
            <a:r>
              <a:rPr kumimoji="1" lang="en-US" altLang="zh-CN" dirty="0"/>
              <a:t>The compiler can automatically parse the programs, allocate resources for the programs, and consistently update the data plane.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949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we invoke the compiler to compile a program, for example, a cache program detailed in the paper.</a:t>
            </a:r>
          </a:p>
          <a:p>
            <a:r>
              <a:rPr kumimoji="1" lang="en-US" altLang="zh-CN" dirty="0"/>
              <a:t>The compiler first performs a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syntax and semantics check and generates the AST. 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Each primitive is a node and each dependency chain is a subtree.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93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the compiler will add the address translation and pseudo primitive translation steps.</a:t>
            </a:r>
          </a:p>
          <a:p>
            <a:r>
              <a:rPr kumimoji="1" lang="en" altLang="zh-CN" dirty="0"/>
              <a:t>For time reasons, we do not go into detail about this.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87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the compiler performs an allocation scheme, which is formalized into an SMT problem.</a:t>
            </a:r>
          </a:p>
          <a:p>
            <a:r>
              <a:rPr kumimoji="1" lang="en-US" altLang="zh-CN" dirty="0"/>
              <a:t>It is a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first-come-first-serve and best-effort scheme.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 it will determine which RPB to execute which primitives.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During this process, the memory and table entry resources of data plane is automatically allocated.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97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last step is to update the data plane.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face the problem that if we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update the data plane with the traffic running, there may be some undefined/unwanted behaviors.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Fortunately, we can utilize the control flow flag program ID to ensure the atomicity and consistency of the data plane update.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If we want to terminate a program, we first delete the single entry of the filtering rule.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Then all the subsequent RPBs will stop at the same time since there will be no more packets assigned with the corresponding program 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Similarly, if we want to add a new program, we add the filtering rule after all other rules are ready.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97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the design.</a:t>
            </a:r>
          </a:p>
          <a:p>
            <a:r>
              <a:rPr kumimoji="1" lang="en-US" altLang="zh-CN" dirty="0"/>
              <a:t>We implemented our prototype on an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Intel Tofino</a:t>
            </a:r>
            <a:r>
              <a:rPr kumimoji="1"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1 switch.</a:t>
            </a:r>
          </a:p>
          <a:p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kumimoji="1" lang="en-US" altLang="zh-CN" dirty="0"/>
              <a:t>implemented 20 RPBs, with a table size of 2K and memory bucket number of 64K.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32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Then, we use the prototype for evaluation.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evaluate P4runpro first in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generality and expressiveness.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kumimoji="1" lang="en-US" altLang="zh-CN" dirty="0"/>
              <a:t>P4runpro primitives to craft 15 runtime programs.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These programs can be deployed and revoked at runtime without restarting the switch and pausing the traffic.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We also compare their simplicity to the P4 programs.</a:t>
            </a:r>
          </a:p>
          <a:p>
            <a:r>
              <a:rPr kumimoji="1" lang="en" altLang="zh-CN" dirty="0"/>
              <a:t>The result shows that P4runpro can express P4 logic using a smaller number of P4runrpro primitives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11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then compare the data plane update delay to </a:t>
            </a:r>
            <a:r>
              <a:rPr kumimoji="1" lang="en-US" altLang="zh-CN" dirty="0" err="1"/>
              <a:t>ActiveRMT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FlyMon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Most of the programs can be updated in 41 milliseconds, which is faster than </a:t>
            </a:r>
            <a:r>
              <a:rPr kumimoji="1" lang="en-US" altLang="zh-CN" dirty="0" err="1"/>
              <a:t>ActiveRMT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FlyMon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594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we compare our allocation delay to </a:t>
            </a:r>
            <a:r>
              <a:rPr kumimoji="1" lang="en-US" altLang="zh-CN" dirty="0" err="1"/>
              <a:t>ActiveRMT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We continued to deploy programs and used four workloads, the in-network cache, stateless load balancer, heavy hitter detector, and a mix of them.</a:t>
            </a:r>
          </a:p>
          <a:p>
            <a:r>
              <a:rPr kumimoji="1" lang="en-US" altLang="zh-CN" dirty="0"/>
              <a:t>We find that our allocation scheme can find the solution in four hundred milliseconds regardless of the resource distribution of the data plane.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 first is the background. </a:t>
            </a:r>
          </a:p>
          <a:p>
            <a:r>
              <a:rPr kumimoji="1" lang="en-US" altLang="zh-CN" dirty="0"/>
              <a:t>For current RMT switches, there is a single data plane context defined by P4.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After we compile and install the P4 program into the switch, the switch will become a fixed-function switch</a:t>
            </a:r>
          </a:p>
          <a:p>
            <a:r>
              <a:rPr kumimoji="1" lang="en-US" altLang="zh-CN" dirty="0"/>
              <a:t>If we want to add a new function or program to it, we must suspend the traffic and reprovision the switch.</a:t>
            </a:r>
          </a:p>
          <a:p>
            <a:r>
              <a:rPr kumimoji="1" lang="en-US" altLang="zh-CN" dirty="0"/>
              <a:t>This is unfriendly to us as programmers and operators. </a:t>
            </a:r>
          </a:p>
          <a:p>
            <a:r>
              <a:rPr kumimoji="1" lang="en-US" altLang="zh-CN" dirty="0"/>
              <a:t>As programmers, we don't want unrelated programs to be coupled into one program.</a:t>
            </a:r>
          </a:p>
          <a:p>
            <a:r>
              <a:rPr kumimoji="1" lang="en-US" altLang="zh-CN" dirty="0"/>
              <a:t>As operators, we don't want the traffic to be interrupted.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313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Then we evaluate our memory and table entry utilization of the four workloads.</a:t>
            </a:r>
          </a:p>
          <a:p>
            <a:r>
              <a:rPr kumimoji="1" lang="en-US" altLang="zh-CN" dirty="0"/>
              <a:t>We find that P4runpro can achieve average 65% to 80% resource utilization.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25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then add two new workloads, the program </a:t>
            </a:r>
            <a:r>
              <a:rPr kumimoji="1" lang="en-US" altLang="zh-CN" dirty="0" err="1"/>
              <a:t>NetCache</a:t>
            </a:r>
            <a:r>
              <a:rPr kumimoji="1" lang="en-US" altLang="zh-CN" dirty="0"/>
              <a:t> and all-mixed of the mix of all the 15 programs.</a:t>
            </a:r>
          </a:p>
          <a:p>
            <a:r>
              <a:rPr kumimoji="1" lang="en-US" altLang="zh-CN" dirty="0"/>
              <a:t>We evaluate the program capacity of how many programs the data plane can support concurrently.</a:t>
            </a:r>
          </a:p>
          <a:p>
            <a:r>
              <a:rPr kumimoji="1" lang="en-US" altLang="zh-CN" dirty="0"/>
              <a:t>We find that P4runpro can enable a maximum of 2.8K programs for the workload LB and 77 to 1.3K concurrent programs under the workload all-mixed.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777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At last, we conducted several case studies to prove that the P4runpro programs have the same functionality as the corresponding P4 programs.</a:t>
            </a:r>
          </a:p>
          <a:p>
            <a:r>
              <a:rPr kumimoji="1" lang="en-US" altLang="zh-CN" dirty="0"/>
              <a:t>We start deploying the P4runpro programs and the P4 programs at the same time.</a:t>
            </a:r>
          </a:p>
          <a:p>
            <a:r>
              <a:rPr kumimoji="1" lang="en-US" altLang="zh-CN" dirty="0"/>
              <a:t>Our results show that there is nothing different in functionality, but the P4runpro programs have faster reaction times since they can be updated at runtime.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0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So, we conclude that P4runpro achieves runtime programmability for RMT switches.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It </a:t>
            </a:r>
            <a:r>
              <a:rPr kumimoji="1"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provides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a one-shot-compilation data plane to virtualize the hardware.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It provides an expressive primitive set for general-purpose switch programming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It supports automatic runtime program deployment in a few hundred milliseconds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Our code is open-sourced at GitHub.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This presentation is supported by the Deng Feng Fund of Tsinghua University.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That’s all, thanks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6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However, the programmers on the CPU architecture do not face the problem. </a:t>
            </a:r>
          </a:p>
          <a:p>
            <a:r>
              <a:rPr kumimoji="1" lang="en-US" altLang="zh-CN" dirty="0"/>
              <a:t>Because they have the operating systems.</a:t>
            </a:r>
          </a:p>
          <a:p>
            <a:r>
              <a:rPr kumimoji="1" lang="en-US" altLang="zh-CN" dirty="0"/>
              <a:t>What they 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 to do 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craft their programs using high-level languages like C and CPP.</a:t>
            </a:r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hardware is not visible to the programmer.</a:t>
            </a:r>
          </a:p>
          <a:p>
            <a:r>
              <a:rPr kumimoji="1" lang="en-US" altLang="zh-CN" dirty="0"/>
              <a:t>The OSes can provide compilers to translate our programs to binary code, maintain processes, and automatically manage the CPU cycles and memory for our programs.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7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 can we build an OS-like layer between the programmer and the RMT switches?</a:t>
            </a:r>
          </a:p>
          <a:p>
            <a:r>
              <a:rPr kumimoji="1" lang="en-US" altLang="zh-CN" dirty="0"/>
              <a:t>The OS-like layer can provide abstract programming interfaces for the programmers and manage the hardware.</a:t>
            </a:r>
          </a:p>
          <a:p>
            <a:r>
              <a:rPr kumimoji="1" lang="en-US" altLang="zh-CN" dirty="0"/>
              <a:t>The switch only needs to be provisioned once with the OS-like layer.</a:t>
            </a:r>
          </a:p>
          <a:p>
            <a:r>
              <a:rPr kumimoji="1" lang="en-US" altLang="zh-CN" dirty="0"/>
              <a:t>The programmer then only need to code.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4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are lots of related works to achieve runtime programmability.</a:t>
            </a:r>
          </a:p>
          <a:p>
            <a:r>
              <a:rPr kumimoji="1" lang="en-US" altLang="zh-CN" dirty="0"/>
              <a:t>The first type seeks for new hardware architecture. </a:t>
            </a:r>
          </a:p>
          <a:p>
            <a:r>
              <a:rPr kumimoji="1" lang="en-US" altLang="zh-CN" dirty="0"/>
              <a:t>They utilize FPGA or </a:t>
            </a:r>
            <a:r>
              <a:rPr kumimoji="1" lang="en-US" altLang="zh-CN" dirty="0" err="1"/>
              <a:t>dRMT</a:t>
            </a:r>
            <a:r>
              <a:rPr kumimoji="1" lang="en-US" altLang="zh-CN" dirty="0"/>
              <a:t> switches to enable runtime programmability.</a:t>
            </a:r>
          </a:p>
          <a:p>
            <a:r>
              <a:rPr kumimoji="1" lang="en-US" altLang="zh-CN" dirty="0"/>
              <a:t>However, their solutions cannot be ported to popular RMT switches.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158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second type virtualizes the data plane tables and supports runtime program reconfiguration.</a:t>
            </a:r>
          </a:p>
          <a:p>
            <a:r>
              <a:rPr kumimoji="1" lang="en-US" altLang="zh-CN" dirty="0"/>
              <a:t>However, their solutions are extremely resource-consuming and cannot be deployed on hardware targets.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9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third type is dynamic resources.</a:t>
            </a:r>
          </a:p>
          <a:p>
            <a:r>
              <a:rPr kumimoji="1" lang="en-US" altLang="zh-CN" dirty="0" err="1"/>
              <a:t>NetVRM</a:t>
            </a:r>
            <a:r>
              <a:rPr kumimoji="1" lang="en-US" altLang="zh-CN" dirty="0"/>
              <a:t> enables dynamic memory.</a:t>
            </a:r>
          </a:p>
          <a:p>
            <a:r>
              <a:rPr kumimoji="1" lang="en-US" altLang="zh-CN" dirty="0"/>
              <a:t>Newton and </a:t>
            </a:r>
            <a:r>
              <a:rPr kumimoji="1" lang="en-US" altLang="zh-CN" dirty="0" err="1"/>
              <a:t>FlyMon</a:t>
            </a:r>
            <a:r>
              <a:rPr kumimoji="1" lang="en-US" altLang="zh-CN" dirty="0"/>
              <a:t> enable runtime reconfiguration of similar programs.</a:t>
            </a:r>
          </a:p>
          <a:p>
            <a:r>
              <a:rPr kumimoji="1" lang="en-US" altLang="zh-CN" dirty="0"/>
              <a:t>They only support a set of preconfigured programs, lacking generality.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98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ActiveRMT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SwitchVM</a:t>
            </a:r>
            <a:r>
              <a:rPr kumimoji="1" lang="en-US" altLang="zh-CN" dirty="0"/>
              <a:t> enable runtime programmability on the RMT switches.</a:t>
            </a:r>
          </a:p>
          <a:p>
            <a:r>
              <a:rPr kumimoji="1" lang="en-US" altLang="zh-CN" dirty="0"/>
              <a:t>However, </a:t>
            </a:r>
            <a:r>
              <a:rPr kumimoji="1" lang="en-US" altLang="zh-CN" dirty="0" err="1"/>
              <a:t>ActiveRMT</a:t>
            </a:r>
            <a:r>
              <a:rPr kumimoji="1" lang="en-US" altLang="zh-CN" dirty="0"/>
              <a:t> can only be deployed in an active network where the program is attached to the header.</a:t>
            </a:r>
          </a:p>
          <a:p>
            <a:r>
              <a:rPr kumimoji="1" lang="en-US" altLang="zh-CN" dirty="0" err="1"/>
              <a:t>SwitchVM</a:t>
            </a:r>
            <a:r>
              <a:rPr kumimoji="1" lang="en-US" altLang="zh-CN" dirty="0"/>
              <a:t> also has similar problems and wastes nearly half of the memory in the pipeline.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8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5DBEE-1797-4954-806D-9065D78AE601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E035A-96BB-4859-927D-2CA3BEB2B9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6.jpe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P4runpro/P4runpro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>
            <a:spLocks noChangeArrowheads="1"/>
          </p:cNvSpPr>
          <p:nvPr/>
        </p:nvSpPr>
        <p:spPr bwMode="auto">
          <a:xfrm>
            <a:off x="811427" y="1149655"/>
            <a:ext cx="1056914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" altLang="zh-CN" sz="4000" b="1" dirty="0">
                <a:effectLst/>
                <a:cs typeface="Calibri" panose="020F0502020204030204" pitchFamily="34" charset="0"/>
              </a:rPr>
              <a:t>P4runpro: Enabling Runtime Programmability for RMT Programmable Switches</a:t>
            </a:r>
            <a:endParaRPr lang="en" altLang="zh-CN" sz="4000" b="1" dirty="0">
              <a:cs typeface="Calibri" panose="020F0502020204030204" pitchFamily="34" charset="0"/>
            </a:endParaRPr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848601" y="2772328"/>
            <a:ext cx="104947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" altLang="zh-CN" sz="2800" b="1" i="0" u="none" strike="noStrike" dirty="0" err="1">
                <a:effectLst/>
                <a:cs typeface="Calibri" panose="020F0502020204030204" pitchFamily="34" charset="0"/>
              </a:rPr>
              <a:t>Yifan</a:t>
            </a:r>
            <a:r>
              <a:rPr lang="en" altLang="zh-CN" sz="2800" b="1" i="0" u="none" strike="noStrike" dirty="0">
                <a:effectLst/>
                <a:cs typeface="Calibri" panose="020F0502020204030204" pitchFamily="34" charset="0"/>
              </a:rPr>
              <a:t> Yang</a:t>
            </a:r>
            <a:r>
              <a:rPr lang="en-US" altLang="zh-CN" sz="2800" i="0" u="none" strike="noStrike" baseline="30000" dirty="0">
                <a:effectLst/>
                <a:cs typeface="Calibri" panose="020F0502020204030204" pitchFamily="34" charset="0"/>
              </a:rPr>
              <a:t>1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, Lin He</a:t>
            </a:r>
            <a:r>
              <a:rPr lang="en" altLang="zh-CN" sz="2800" b="0" i="0" u="none" strike="noStrike" baseline="30000" dirty="0">
                <a:effectLst/>
                <a:cs typeface="Calibri" panose="020F0502020204030204" pitchFamily="34" charset="0"/>
              </a:rPr>
              <a:t>1,2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, </a:t>
            </a:r>
            <a:r>
              <a:rPr lang="en" altLang="zh-CN" sz="2800" b="0" i="0" u="none" strike="noStrike" dirty="0" err="1">
                <a:effectLst/>
                <a:cs typeface="Calibri" panose="020F0502020204030204" pitchFamily="34" charset="0"/>
              </a:rPr>
              <a:t>Jiasheng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 Zhou</a:t>
            </a:r>
            <a:r>
              <a:rPr lang="en" altLang="zh-CN" sz="2800" b="0" i="0" u="none" strike="noStrike" baseline="30000" dirty="0">
                <a:effectLst/>
                <a:cs typeface="Calibri" panose="020F0502020204030204" pitchFamily="34" charset="0"/>
              </a:rPr>
              <a:t>1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, </a:t>
            </a:r>
            <a:r>
              <a:rPr lang="en" altLang="zh-CN" sz="2800" b="0" i="0" u="none" strike="noStrike" dirty="0" err="1">
                <a:effectLst/>
                <a:cs typeface="Calibri" panose="020F0502020204030204" pitchFamily="34" charset="0"/>
              </a:rPr>
              <a:t>Xiaoyi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 Shi</a:t>
            </a:r>
            <a:r>
              <a:rPr lang="en" altLang="zh-CN" sz="2800" b="0" i="0" u="none" strike="noStrike" baseline="30000" dirty="0">
                <a:effectLst/>
                <a:cs typeface="Calibri" panose="020F0502020204030204" pitchFamily="34" charset="0"/>
              </a:rPr>
              <a:t>1</a:t>
            </a:r>
            <a:r>
              <a:rPr lang="en-US" altLang="zh-CN" sz="2800" dirty="0">
                <a:cs typeface="Calibri" panose="020F0502020204030204" pitchFamily="34" charset="0"/>
              </a:rPr>
              <a:t>,</a:t>
            </a:r>
            <a:r>
              <a:rPr lang="en" altLang="zh-CN" sz="2800" dirty="0">
                <a:cs typeface="Calibri" panose="020F0502020204030204" pitchFamily="34" charset="0"/>
              </a:rPr>
              <a:t> </a:t>
            </a:r>
            <a:r>
              <a:rPr lang="en" altLang="zh-CN" sz="2800" b="0" i="0" u="none" strike="noStrike" dirty="0" err="1">
                <a:effectLst/>
                <a:cs typeface="Calibri" panose="020F0502020204030204" pitchFamily="34" charset="0"/>
              </a:rPr>
              <a:t>Jiamin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 Cao</a:t>
            </a:r>
            <a:r>
              <a:rPr lang="en" altLang="zh-CN" sz="2800" b="0" i="0" u="none" strike="noStrike" baseline="30000" dirty="0">
                <a:effectLst/>
                <a:cs typeface="Calibri" panose="020F0502020204030204" pitchFamily="34" charset="0"/>
              </a:rPr>
              <a:t>3</a:t>
            </a:r>
            <a:r>
              <a:rPr lang="en" altLang="zh-CN" sz="2800" b="0" i="0" u="none" strike="noStrike" dirty="0">
                <a:effectLst/>
                <a:cs typeface="Calibri" panose="020F0502020204030204" pitchFamily="34" charset="0"/>
              </a:rPr>
              <a:t>, Ying Liu</a:t>
            </a:r>
            <a:r>
              <a:rPr lang="en" altLang="zh-CN" sz="2800" b="0" i="0" u="none" strike="noStrike" baseline="30000" dirty="0">
                <a:effectLst/>
                <a:cs typeface="Calibri" panose="020F0502020204030204" pitchFamily="34" charset="0"/>
              </a:rPr>
              <a:t>1,2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cs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9505950" y="336023"/>
            <a:ext cx="2325831" cy="699934"/>
            <a:chOff x="2685028" y="2876682"/>
            <a:chExt cx="5502784" cy="1656004"/>
          </a:xfrm>
        </p:grpSpPr>
        <p:sp>
          <p:nvSpPr>
            <p:cNvPr id="75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微软雅黑 Light" panose="020B0502040204020203" charset="-122"/>
                <a:cs typeface="Calibri" panose="020F0502020204030204" pitchFamily="34" charset="0"/>
              </a:endParaRPr>
            </a:p>
          </p:txBody>
        </p:sp>
        <p:sp>
          <p:nvSpPr>
            <p:cNvPr id="76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微软雅黑 Light" panose="020B0502040204020203" charset="-122"/>
                <a:cs typeface="Calibri" panose="020F0502020204030204" pitchFamily="34" charset="0"/>
              </a:endParaRPr>
            </a:p>
          </p:txBody>
        </p:sp>
        <p:pic>
          <p:nvPicPr>
            <p:cNvPr id="77" name="图片 7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pic>
        <p:nvPicPr>
          <p:cNvPr id="16" name="图片 15" descr="建筑的设计&#10;&#10;描述已自动生成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367" y="4728019"/>
            <a:ext cx="3113634" cy="2089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52FCD-6766-B6CD-6951-C1E25E245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6"/>
            <a:ext cx="1454727" cy="1279254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2D3CFF4-12B3-E157-C919-B1F50DAF8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9268" y="5430189"/>
            <a:ext cx="3590735" cy="43088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B44553-AD9B-2EA1-60B1-728F8A4E5251}"/>
              </a:ext>
            </a:extLst>
          </p:cNvPr>
          <p:cNvGrpSpPr>
            <a:grpSpLocks noChangeAspect="1"/>
          </p:cNvGrpSpPr>
          <p:nvPr/>
        </p:nvGrpSpPr>
        <p:grpSpPr>
          <a:xfrm>
            <a:off x="2465945" y="3923149"/>
            <a:ext cx="3140328" cy="945048"/>
            <a:chOff x="2685028" y="2876682"/>
            <a:chExt cx="5502784" cy="1656004"/>
          </a:xfrm>
        </p:grpSpPr>
        <p:sp>
          <p:nvSpPr>
            <p:cNvPr id="24" name="i$ľïdê">
              <a:extLst>
                <a:ext uri="{FF2B5EF4-FFF2-40B4-BE49-F238E27FC236}">
                  <a16:creationId xmlns:a16="http://schemas.microsoft.com/office/drawing/2014/main" id="{1FF24644-1345-7FEF-B0F8-F210E175A083}"/>
                </a:ext>
              </a:extLst>
            </p:cNvPr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微软雅黑 Light" panose="020B0502040204020203" charset="-122"/>
                <a:cs typeface="Calibri" panose="020F0502020204030204" pitchFamily="34" charset="0"/>
              </a:endParaRPr>
            </a:p>
          </p:txBody>
        </p:sp>
        <p:sp>
          <p:nvSpPr>
            <p:cNvPr id="25" name="îṥlîḋê">
              <a:extLst>
                <a:ext uri="{FF2B5EF4-FFF2-40B4-BE49-F238E27FC236}">
                  <a16:creationId xmlns:a16="http://schemas.microsoft.com/office/drawing/2014/main" id="{16C1595D-8689-C55A-EBB0-5FFC311933DB}"/>
                </a:ext>
              </a:extLst>
            </p:cNvPr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  <a:ea typeface="微软雅黑 Light" panose="020B0502040204020203" charset="-122"/>
                <a:cs typeface="Calibri" panose="020F0502020204030204" pitchFamily="34" charset="0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116A6DA-28F5-E1A2-C98B-16E58E39D9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2A2952C-A8C1-4FDF-98F3-64E5C5C367F2}"/>
                  </a:ext>
                </a:extLst>
              </p14:cNvPr>
              <p14:cNvContentPartPr/>
              <p14:nvPr/>
            </p14:nvContentPartPr>
            <p14:xfrm>
              <a:off x="2563200" y="-465185"/>
              <a:ext cx="3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2A2952C-A8C1-4FDF-98F3-64E5C5C367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4200" y="-47382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16B8C41D-6AC4-BD5D-4509-0F060151C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636" y="3770726"/>
            <a:ext cx="4112529" cy="1245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4438751" y="163979"/>
            <a:ext cx="3302302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Idea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116055" y="1787112"/>
            <a:ext cx="994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How does </a:t>
            </a: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P4runpro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runtime programmability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without any assumption for the coming packet?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A65DB6-725B-1A62-80B0-9325C7462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BCA456-A56A-AA64-3F6C-0F8817DED112}"/>
              </a:ext>
            </a:extLst>
          </p:cNvPr>
          <p:cNvSpPr txBox="1"/>
          <p:nvPr/>
        </p:nvSpPr>
        <p:spPr>
          <a:xfrm>
            <a:off x="1116055" y="3157453"/>
            <a:ext cx="9947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kumimoji="1" lang="en-US" altLang="zh-CN" sz="3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idea</a:t>
            </a: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Decouple the switch programs into pre-defined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operations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at compile-time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Dynamically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allocate resources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the atomic operations into switch programs at runtime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1D730D3-20B4-A12B-6C85-9795FDA21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3553" y="3093027"/>
            <a:ext cx="671945" cy="6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EB37A2-1A98-442F-E25B-86BE5CE24A4C}"/>
              </a:ext>
            </a:extLst>
          </p:cNvPr>
          <p:cNvGrpSpPr/>
          <p:nvPr/>
        </p:nvGrpSpPr>
        <p:grpSpPr>
          <a:xfrm>
            <a:off x="1311375" y="5574775"/>
            <a:ext cx="2496010" cy="1175874"/>
            <a:chOff x="4648538" y="1874651"/>
            <a:chExt cx="2496010" cy="1175874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93C40DB-FCD8-EB45-0769-C0E86718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4868" y="2112523"/>
              <a:ext cx="423350" cy="36933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D220D0-C96D-132F-111A-8EA99273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1559" y="1874651"/>
              <a:ext cx="789968" cy="78996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737003-FC9B-DBE9-822A-D3D826195AA5}"/>
                </a:ext>
              </a:extLst>
            </p:cNvPr>
            <p:cNvSpPr txBox="1"/>
            <p:nvPr/>
          </p:nvSpPr>
          <p:spPr>
            <a:xfrm>
              <a:off x="4648538" y="2681193"/>
              <a:ext cx="249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i="1" dirty="0">
                  <a:latin typeface="Calibri" panose="020F0502020204030204" pitchFamily="34" charset="0"/>
                  <a:cs typeface="Calibri" panose="020F0502020204030204" pitchFamily="34" charset="0"/>
                </a:rPr>
                <a:t>p4runpro.p4</a:t>
              </a:r>
              <a:endParaRPr kumimoji="1" lang="zh-CN" altLang="en-US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右箭头 19">
            <a:extLst>
              <a:ext uri="{FF2B5EF4-FFF2-40B4-BE49-F238E27FC236}">
                <a16:creationId xmlns:a16="http://schemas.microsoft.com/office/drawing/2014/main" id="{0382DB23-10AB-9382-6B1E-AB811A3AE79C}"/>
              </a:ext>
            </a:extLst>
          </p:cNvPr>
          <p:cNvSpPr/>
          <p:nvPr/>
        </p:nvSpPr>
        <p:spPr>
          <a:xfrm>
            <a:off x="3034462" y="5796822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E33FBD6-5243-5B13-0B0A-8F37E4DC4C01}"/>
              </a:ext>
            </a:extLst>
          </p:cNvPr>
          <p:cNvGrpSpPr/>
          <p:nvPr/>
        </p:nvGrpSpPr>
        <p:grpSpPr>
          <a:xfrm>
            <a:off x="3612179" y="5759441"/>
            <a:ext cx="1079242" cy="708054"/>
            <a:chOff x="4324964" y="3748034"/>
            <a:chExt cx="1079242" cy="708054"/>
          </a:xfrm>
        </p:grpSpPr>
        <p:sp>
          <p:nvSpPr>
            <p:cNvPr id="10" name="立方体 9">
              <a:extLst>
                <a:ext uri="{FF2B5EF4-FFF2-40B4-BE49-F238E27FC236}">
                  <a16:creationId xmlns:a16="http://schemas.microsoft.com/office/drawing/2014/main" id="{AB12F4AE-DAD3-3870-2FE2-8CFD4838C3BA}"/>
                </a:ext>
              </a:extLst>
            </p:cNvPr>
            <p:cNvSpPr/>
            <p:nvPr/>
          </p:nvSpPr>
          <p:spPr>
            <a:xfrm>
              <a:off x="4324964" y="3748034"/>
              <a:ext cx="1079242" cy="654649"/>
            </a:xfrm>
            <a:prstGeom prst="cube">
              <a:avLst>
                <a:gd name="adj" fmla="val 53632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CA6E4F2A-B362-06D6-AF4D-1DDB72199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903" y="3832261"/>
              <a:ext cx="626724" cy="20627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DCDF237F-8166-2959-D65B-267627A3E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3919" y="3801439"/>
              <a:ext cx="390418" cy="24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A7AA74C-8150-66FA-70F2-9349E03E0A58}"/>
                </a:ext>
              </a:extLst>
            </p:cNvPr>
            <p:cNvSpPr txBox="1"/>
            <p:nvPr/>
          </p:nvSpPr>
          <p:spPr>
            <a:xfrm>
              <a:off x="4402020" y="4086756"/>
              <a:ext cx="66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RMT</a:t>
              </a:r>
              <a:endPara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73EE8D05-88D4-3DFB-A3C8-251E439E1858}"/>
              </a:ext>
            </a:extLst>
          </p:cNvPr>
          <p:cNvSpPr/>
          <p:nvPr/>
        </p:nvSpPr>
        <p:spPr>
          <a:xfrm>
            <a:off x="3972560" y="3140554"/>
            <a:ext cx="6004560" cy="26130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E50D68A3-F346-DD5C-42F9-5F192D917476}"/>
              </a:ext>
            </a:extLst>
          </p:cNvPr>
          <p:cNvSpPr/>
          <p:nvPr/>
        </p:nvSpPr>
        <p:spPr>
          <a:xfrm>
            <a:off x="2845071" y="3852333"/>
            <a:ext cx="652394" cy="36933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7113701-B3B3-2085-9D5B-DDE2206521C2}"/>
              </a:ext>
            </a:extLst>
          </p:cNvPr>
          <p:cNvSpPr/>
          <p:nvPr/>
        </p:nvSpPr>
        <p:spPr>
          <a:xfrm>
            <a:off x="6780808" y="1357806"/>
            <a:ext cx="2724755" cy="12688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5"/>
          <p:cNvSpPr txBox="1"/>
          <p:nvPr/>
        </p:nvSpPr>
        <p:spPr>
          <a:xfrm>
            <a:off x="1472964" y="113309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Architecture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8B384BD-0515-AD61-C05A-68D0F82179B7}"/>
              </a:ext>
            </a:extLst>
          </p:cNvPr>
          <p:cNvSpPr/>
          <p:nvPr/>
        </p:nvSpPr>
        <p:spPr>
          <a:xfrm>
            <a:off x="4991649" y="3300511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B532FE8-247E-3A93-A7E6-E9454CAD1B83}"/>
              </a:ext>
            </a:extLst>
          </p:cNvPr>
          <p:cNvSpPr/>
          <p:nvPr/>
        </p:nvSpPr>
        <p:spPr>
          <a:xfrm>
            <a:off x="4874251" y="3415387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3064907-2240-BEED-D961-A4763625F25C}"/>
              </a:ext>
            </a:extLst>
          </p:cNvPr>
          <p:cNvSpPr/>
          <p:nvPr/>
        </p:nvSpPr>
        <p:spPr>
          <a:xfrm>
            <a:off x="5280923" y="5071177"/>
            <a:ext cx="189528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16A3E5-DE56-EDFE-C7C2-4511BAC2B226}"/>
              </a:ext>
            </a:extLst>
          </p:cNvPr>
          <p:cNvSpPr txBox="1"/>
          <p:nvPr/>
        </p:nvSpPr>
        <p:spPr>
          <a:xfrm>
            <a:off x="4932950" y="3535317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 Programming Blocks (RPBs)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6C3A443-CE59-9070-40C0-3079C8C397D9}"/>
              </a:ext>
            </a:extLst>
          </p:cNvPr>
          <p:cNvSpPr/>
          <p:nvPr/>
        </p:nvSpPr>
        <p:spPr>
          <a:xfrm>
            <a:off x="5187702" y="5174138"/>
            <a:ext cx="1895281" cy="431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PHV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E4C8482-97CD-2077-252E-5FBCA6B42EC2}"/>
              </a:ext>
            </a:extLst>
          </p:cNvPr>
          <p:cNvSpPr/>
          <p:nvPr/>
        </p:nvSpPr>
        <p:spPr>
          <a:xfrm>
            <a:off x="5069281" y="4172820"/>
            <a:ext cx="109870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B1BF5BF-8879-7024-7345-2DC2F1EDC6F4}"/>
              </a:ext>
            </a:extLst>
          </p:cNvPr>
          <p:cNvSpPr/>
          <p:nvPr/>
        </p:nvSpPr>
        <p:spPr>
          <a:xfrm>
            <a:off x="4991649" y="4275781"/>
            <a:ext cx="1098702" cy="43151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Unit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8B6250-5B40-A928-5052-A187B97124D0}"/>
              </a:ext>
            </a:extLst>
          </p:cNvPr>
          <p:cNvSpPr/>
          <p:nvPr/>
        </p:nvSpPr>
        <p:spPr>
          <a:xfrm>
            <a:off x="7344993" y="5073960"/>
            <a:ext cx="109870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E24609-AC95-4833-33B5-8C8096C73B1A}"/>
              </a:ext>
            </a:extLst>
          </p:cNvPr>
          <p:cNvSpPr/>
          <p:nvPr/>
        </p:nvSpPr>
        <p:spPr>
          <a:xfrm>
            <a:off x="7267361" y="5176922"/>
            <a:ext cx="1098702" cy="4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1D57093-2BC5-90C1-E6B1-39C854F36533}"/>
              </a:ext>
            </a:extLst>
          </p:cNvPr>
          <p:cNvGrpSpPr/>
          <p:nvPr/>
        </p:nvGrpSpPr>
        <p:grpSpPr>
          <a:xfrm>
            <a:off x="7454550" y="4018094"/>
            <a:ext cx="724323" cy="757214"/>
            <a:chOff x="5485850" y="4569839"/>
            <a:chExt cx="724323" cy="757214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0E69256F-F60D-F041-957C-FB00127EA21E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梯形 54">
              <a:extLst>
                <a:ext uri="{FF2B5EF4-FFF2-40B4-BE49-F238E27FC236}">
                  <a16:creationId xmlns:a16="http://schemas.microsoft.com/office/drawing/2014/main" id="{749758F4-2AA5-9CE9-DCE8-A71C9DF89059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2723272-613A-45A8-0785-A11DBB7FB3F5}"/>
                </a:ext>
              </a:extLst>
            </p:cNvPr>
            <p:cNvSpPr txBox="1"/>
            <p:nvPr/>
          </p:nvSpPr>
          <p:spPr>
            <a:xfrm>
              <a:off x="5485850" y="4804616"/>
              <a:ext cx="68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C6DBAA4-8864-A8F2-3660-8E89AF2276F1}"/>
              </a:ext>
            </a:extLst>
          </p:cNvPr>
          <p:cNvGrpSpPr/>
          <p:nvPr/>
        </p:nvGrpSpPr>
        <p:grpSpPr>
          <a:xfrm>
            <a:off x="6378230" y="4018093"/>
            <a:ext cx="729169" cy="760109"/>
            <a:chOff x="5481004" y="4569839"/>
            <a:chExt cx="729169" cy="760109"/>
          </a:xfrm>
        </p:grpSpPr>
        <p:sp>
          <p:nvSpPr>
            <p:cNvPr id="62" name="梯形 61">
              <a:extLst>
                <a:ext uri="{FF2B5EF4-FFF2-40B4-BE49-F238E27FC236}">
                  <a16:creationId xmlns:a16="http://schemas.microsoft.com/office/drawing/2014/main" id="{7742CB7C-0BB0-06EE-3402-FD526E35C575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梯形 62">
              <a:extLst>
                <a:ext uri="{FF2B5EF4-FFF2-40B4-BE49-F238E27FC236}">
                  <a16:creationId xmlns:a16="http://schemas.microsoft.com/office/drawing/2014/main" id="{3F272994-2083-82E7-0570-6637E6816D79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91C2E71-171C-AD1D-7D93-4FBCD6931E64}"/>
                </a:ext>
              </a:extLst>
            </p:cNvPr>
            <p:cNvSpPr txBox="1"/>
            <p:nvPr/>
          </p:nvSpPr>
          <p:spPr>
            <a:xfrm>
              <a:off x="5481004" y="4683617"/>
              <a:ext cx="7067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PHV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5AAA467-8578-9941-6C6A-9D30DBD8D3C9}"/>
              </a:ext>
            </a:extLst>
          </p:cNvPr>
          <p:cNvCxnSpPr>
            <a:cxnSpLocks/>
          </p:cNvCxnSpPr>
          <p:nvPr/>
        </p:nvCxnSpPr>
        <p:spPr>
          <a:xfrm flipV="1">
            <a:off x="5602372" y="4693633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8725701-9D33-4BEE-AEEA-57B57D7956E0}"/>
              </a:ext>
            </a:extLst>
          </p:cNvPr>
          <p:cNvCxnSpPr>
            <a:cxnSpLocks/>
          </p:cNvCxnSpPr>
          <p:nvPr/>
        </p:nvCxnSpPr>
        <p:spPr>
          <a:xfrm flipV="1">
            <a:off x="6710269" y="4707296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85AAA467-8578-9941-6C6A-9D30DBD8D3C9}"/>
              </a:ext>
            </a:extLst>
          </p:cNvPr>
          <p:cNvCxnSpPr>
            <a:cxnSpLocks/>
          </p:cNvCxnSpPr>
          <p:nvPr/>
        </p:nvCxnSpPr>
        <p:spPr>
          <a:xfrm flipV="1">
            <a:off x="7794194" y="4693633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D28C955E-2F35-EB64-0ECA-9F886EB654CA}"/>
              </a:ext>
            </a:extLst>
          </p:cNvPr>
          <p:cNvSpPr txBox="1"/>
          <p:nvPr/>
        </p:nvSpPr>
        <p:spPr>
          <a:xfrm>
            <a:off x="8559693" y="5005852"/>
            <a:ext cx="706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Plane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7416AEB-9749-5C07-7B09-0FCEB3EBF70B}"/>
              </a:ext>
            </a:extLst>
          </p:cNvPr>
          <p:cNvSpPr txBox="1"/>
          <p:nvPr/>
        </p:nvSpPr>
        <p:spPr>
          <a:xfrm>
            <a:off x="6780809" y="1703350"/>
            <a:ext cx="2485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 compilation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Resource management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 downloading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F751974-35CF-2F6C-D820-E3D273C19058}"/>
              </a:ext>
            </a:extLst>
          </p:cNvPr>
          <p:cNvSpPr txBox="1"/>
          <p:nvPr/>
        </p:nvSpPr>
        <p:spPr>
          <a:xfrm>
            <a:off x="6780809" y="1355022"/>
            <a:ext cx="272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Control plane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右箭头 82">
            <a:extLst>
              <a:ext uri="{FF2B5EF4-FFF2-40B4-BE49-F238E27FC236}">
                <a16:creationId xmlns:a16="http://schemas.microsoft.com/office/drawing/2014/main" id="{179A8F09-4211-1F17-82A2-023F01AB5BE6}"/>
              </a:ext>
            </a:extLst>
          </p:cNvPr>
          <p:cNvSpPr/>
          <p:nvPr/>
        </p:nvSpPr>
        <p:spPr>
          <a:xfrm rot="5400000">
            <a:off x="7379508" y="2783577"/>
            <a:ext cx="480273" cy="393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6DCCD62-5A01-D455-AA40-44C1F3BE28F3}"/>
              </a:ext>
            </a:extLst>
          </p:cNvPr>
          <p:cNvSpPr txBox="1"/>
          <p:nvPr/>
        </p:nvSpPr>
        <p:spPr>
          <a:xfrm>
            <a:off x="7794194" y="2737531"/>
            <a:ext cx="171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Runtime Entries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BD7C73D-D6F3-37E8-27DF-591DBFD89823}"/>
              </a:ext>
            </a:extLst>
          </p:cNvPr>
          <p:cNvSpPr/>
          <p:nvPr/>
        </p:nvSpPr>
        <p:spPr>
          <a:xfrm>
            <a:off x="1576436" y="1408034"/>
            <a:ext cx="2724755" cy="1233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0B64705-B15F-10AB-FB3E-DB0755FB6C3D}"/>
              </a:ext>
            </a:extLst>
          </p:cNvPr>
          <p:cNvSpPr txBox="1"/>
          <p:nvPr/>
        </p:nvSpPr>
        <p:spPr>
          <a:xfrm>
            <a:off x="1576437" y="1412715"/>
            <a:ext cx="272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Primitive Set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74928B9-602B-0655-0D6B-C2A6626D75D6}"/>
              </a:ext>
            </a:extLst>
          </p:cNvPr>
          <p:cNvSpPr txBox="1"/>
          <p:nvPr/>
        </p:nvSpPr>
        <p:spPr>
          <a:xfrm>
            <a:off x="1696020" y="1899070"/>
            <a:ext cx="248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Primitive 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Pseudo Primitive</a:t>
            </a:r>
          </a:p>
        </p:txBody>
      </p:sp>
      <p:pic>
        <p:nvPicPr>
          <p:cNvPr id="89" name="图形 7">
            <a:extLst>
              <a:ext uri="{FF2B5EF4-FFF2-40B4-BE49-F238E27FC236}">
                <a16:creationId xmlns:a16="http://schemas.microsoft.com/office/drawing/2014/main" id="{370E3424-51FE-BBB3-2CA6-919457532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023" y="981745"/>
            <a:ext cx="947954" cy="916356"/>
          </a:xfrm>
          <a:prstGeom prst="rect">
            <a:avLst/>
          </a:prstGeom>
        </p:spPr>
      </p:pic>
      <p:sp>
        <p:nvSpPr>
          <p:cNvPr id="90" name="文本框 9">
            <a:extLst>
              <a:ext uri="{FF2B5EF4-FFF2-40B4-BE49-F238E27FC236}">
                <a16:creationId xmlns:a16="http://schemas.microsoft.com/office/drawing/2014/main" id="{CFC3076D-85CF-6F46-DAA1-0CA0ECB51FB2}"/>
              </a:ext>
            </a:extLst>
          </p:cNvPr>
          <p:cNvSpPr txBox="1"/>
          <p:nvPr/>
        </p:nvSpPr>
        <p:spPr>
          <a:xfrm>
            <a:off x="4521723" y="2253012"/>
            <a:ext cx="203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Craft programs via P4runpro primitives</a:t>
            </a:r>
          </a:p>
        </p:txBody>
      </p:sp>
      <p:sp>
        <p:nvSpPr>
          <p:cNvPr id="91" name="右箭头 90">
            <a:extLst>
              <a:ext uri="{FF2B5EF4-FFF2-40B4-BE49-F238E27FC236}">
                <a16:creationId xmlns:a16="http://schemas.microsoft.com/office/drawing/2014/main" id="{4B5937FA-73A1-2284-F526-95C952F4BD83}"/>
              </a:ext>
            </a:extLst>
          </p:cNvPr>
          <p:cNvSpPr/>
          <p:nvPr/>
        </p:nvSpPr>
        <p:spPr>
          <a:xfrm>
            <a:off x="4566974" y="1869506"/>
            <a:ext cx="2038554" cy="393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9294ABA-9237-F144-801E-334FA154AE34}"/>
              </a:ext>
            </a:extLst>
          </p:cNvPr>
          <p:cNvSpPr/>
          <p:nvPr/>
        </p:nvSpPr>
        <p:spPr>
          <a:xfrm rot="16200000">
            <a:off x="3617715" y="3892724"/>
            <a:ext cx="1518497" cy="5601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Initialization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2FE9DAD-9BEB-E6E6-A010-70E4E3FE9B54}"/>
              </a:ext>
            </a:extLst>
          </p:cNvPr>
          <p:cNvSpPr/>
          <p:nvPr/>
        </p:nvSpPr>
        <p:spPr>
          <a:xfrm rot="16200000">
            <a:off x="8799286" y="3892724"/>
            <a:ext cx="1518497" cy="5601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Recirculation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40835C9F-DADD-73B5-45D9-92924ADBDB52}"/>
              </a:ext>
            </a:extLst>
          </p:cNvPr>
          <p:cNvCxnSpPr>
            <a:stCxn id="95" idx="2"/>
          </p:cNvCxnSpPr>
          <p:nvPr/>
        </p:nvCxnSpPr>
        <p:spPr>
          <a:xfrm>
            <a:off x="4657059" y="4172819"/>
            <a:ext cx="2171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42547039-FC74-620D-1A5C-AC27E7E64C6F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9038791" y="4172819"/>
            <a:ext cx="2396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40835C9F-DADD-73B5-45D9-92924ADBDB52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9838630" y="4172819"/>
            <a:ext cx="639092" cy="813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肘形连接符 111">
            <a:extLst>
              <a:ext uri="{FF2B5EF4-FFF2-40B4-BE49-F238E27FC236}">
                <a16:creationId xmlns:a16="http://schemas.microsoft.com/office/drawing/2014/main" id="{DFE8B61B-A47F-610D-EEFA-ED570AA30A9C}"/>
              </a:ext>
            </a:extLst>
          </p:cNvPr>
          <p:cNvCxnSpPr>
            <a:endCxn id="96" idx="1"/>
          </p:cNvCxnSpPr>
          <p:nvPr/>
        </p:nvCxnSpPr>
        <p:spPr>
          <a:xfrm>
            <a:off x="4765040" y="4172819"/>
            <a:ext cx="4793495" cy="759249"/>
          </a:xfrm>
          <a:prstGeom prst="bentConnector4">
            <a:avLst>
              <a:gd name="adj1" fmla="val -523"/>
              <a:gd name="adj2" fmla="val 199694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7C16826B-2A8D-1227-23EA-8B4F262D44DB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3601332" y="4172819"/>
            <a:ext cx="495536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11245272-6B34-5676-EFB4-E15AD86DA15A}"/>
              </a:ext>
            </a:extLst>
          </p:cNvPr>
          <p:cNvSpPr/>
          <p:nvPr/>
        </p:nvSpPr>
        <p:spPr>
          <a:xfrm>
            <a:off x="2776752" y="3986530"/>
            <a:ext cx="642514" cy="36933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Pkts</a:t>
            </a:r>
            <a:endParaRPr kumimoji="1" lang="zh-CN" altLang="en-US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A1F46D14-13F9-DA67-9083-6E0F0C19F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3" grpId="0" animBg="1"/>
      <p:bldP spid="122" grpId="0" animBg="1"/>
      <p:bldP spid="80" grpId="0" animBg="1"/>
      <p:bldP spid="72" grpId="0" animBg="1"/>
      <p:bldP spid="71" grpId="0" animBg="1"/>
      <p:bldP spid="39" grpId="0" animBg="1"/>
      <p:bldP spid="27" grpId="0"/>
      <p:bldP spid="34" grpId="0" animBg="1"/>
      <p:bldP spid="47" grpId="0" animBg="1"/>
      <p:bldP spid="48" grpId="0" animBg="1"/>
      <p:bldP spid="49" grpId="0" animBg="1"/>
      <p:bldP spid="50" grpId="0" animBg="1"/>
      <p:bldP spid="74" grpId="0"/>
      <p:bldP spid="77" grpId="0"/>
      <p:bldP spid="79" grpId="0"/>
      <p:bldP spid="83" grpId="0" animBg="1"/>
      <p:bldP spid="85" grpId="0"/>
      <p:bldP spid="86" grpId="0" animBg="1"/>
      <p:bldP spid="87" grpId="0"/>
      <p:bldP spid="88" grpId="0"/>
      <p:bldP spid="90" grpId="0"/>
      <p:bldP spid="91" grpId="0" animBg="1"/>
      <p:bldP spid="95" grpId="0" animBg="1"/>
      <p:bldP spid="96" grpId="0" animBg="1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3" y="135630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125B0B-B5D5-21FB-FDAC-B553F2DB34E9}"/>
              </a:ext>
            </a:extLst>
          </p:cNvPr>
          <p:cNvSpPr txBox="1"/>
          <p:nvPr/>
        </p:nvSpPr>
        <p:spPr>
          <a:xfrm>
            <a:off x="1335024" y="993962"/>
            <a:ext cx="95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#1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How to build the runtime ‘OS’ (one-shot compiled p4-defined data plane) on the resource-limited RMT switches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1335024" y="1819019"/>
            <a:ext cx="95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virtualize the stateless PHV,  stateful memory, and computing units by atomic operations  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9332A5-C550-4EAE-D7F7-8C04C54D3EF1}"/>
              </a:ext>
            </a:extLst>
          </p:cNvPr>
          <p:cNvSpPr/>
          <p:nvPr/>
        </p:nvSpPr>
        <p:spPr>
          <a:xfrm>
            <a:off x="1688322" y="2924823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ADF9D8-5900-E45E-701F-CB2BE25C9122}"/>
              </a:ext>
            </a:extLst>
          </p:cNvPr>
          <p:cNvSpPr/>
          <p:nvPr/>
        </p:nvSpPr>
        <p:spPr>
          <a:xfrm>
            <a:off x="1570924" y="3039699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6531C4-83CC-8394-EC6E-1FDE0B89FF0D}"/>
              </a:ext>
            </a:extLst>
          </p:cNvPr>
          <p:cNvSpPr/>
          <p:nvPr/>
        </p:nvSpPr>
        <p:spPr>
          <a:xfrm>
            <a:off x="1977596" y="4695489"/>
            <a:ext cx="189528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FDC66E-E7B4-B5F4-7FD1-DD658F9C7E87}"/>
              </a:ext>
            </a:extLst>
          </p:cNvPr>
          <p:cNvSpPr txBox="1"/>
          <p:nvPr/>
        </p:nvSpPr>
        <p:spPr>
          <a:xfrm>
            <a:off x="1629623" y="3159629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 Programming Blocks (RPBs)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062EB6-3907-C5E6-0DC2-2FBF89FBD059}"/>
              </a:ext>
            </a:extLst>
          </p:cNvPr>
          <p:cNvSpPr/>
          <p:nvPr/>
        </p:nvSpPr>
        <p:spPr>
          <a:xfrm>
            <a:off x="1884375" y="4798450"/>
            <a:ext cx="1895281" cy="431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92FA8D-7F4D-7A4D-42F4-4B8E6372D88E}"/>
              </a:ext>
            </a:extLst>
          </p:cNvPr>
          <p:cNvSpPr/>
          <p:nvPr/>
        </p:nvSpPr>
        <p:spPr>
          <a:xfrm>
            <a:off x="1765954" y="3797132"/>
            <a:ext cx="109870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8040BD-EAB6-E1CA-3B78-EF371FC0B5F4}"/>
              </a:ext>
            </a:extLst>
          </p:cNvPr>
          <p:cNvSpPr/>
          <p:nvPr/>
        </p:nvSpPr>
        <p:spPr>
          <a:xfrm>
            <a:off x="1688322" y="3900093"/>
            <a:ext cx="1098702" cy="43151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Unit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303B79-2AAE-C22F-7851-76C24623D017}"/>
              </a:ext>
            </a:extLst>
          </p:cNvPr>
          <p:cNvSpPr/>
          <p:nvPr/>
        </p:nvSpPr>
        <p:spPr>
          <a:xfrm>
            <a:off x="4041666" y="4698272"/>
            <a:ext cx="177141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B0EB9E-E50E-05CC-C2C8-ED4E642EA96C}"/>
              </a:ext>
            </a:extLst>
          </p:cNvPr>
          <p:cNvSpPr/>
          <p:nvPr/>
        </p:nvSpPr>
        <p:spPr>
          <a:xfrm>
            <a:off x="3964033" y="4801234"/>
            <a:ext cx="1771411" cy="4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Memory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6E60AE7-8DC6-A462-BC6A-142FA5BE22DA}"/>
              </a:ext>
            </a:extLst>
          </p:cNvPr>
          <p:cNvGrpSpPr/>
          <p:nvPr/>
        </p:nvGrpSpPr>
        <p:grpSpPr>
          <a:xfrm>
            <a:off x="4151223" y="3642406"/>
            <a:ext cx="724323" cy="757214"/>
            <a:chOff x="5485850" y="4569839"/>
            <a:chExt cx="724323" cy="757214"/>
          </a:xfrm>
        </p:grpSpPr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DCADAB8D-5E81-C8B4-B015-8F90BD00D7D6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61A998EC-5D6A-1132-0A79-895CFC29921A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EBDD063-F7ED-F874-DBD3-DA70CA036D51}"/>
                </a:ext>
              </a:extLst>
            </p:cNvPr>
            <p:cNvSpPr txBox="1"/>
            <p:nvPr/>
          </p:nvSpPr>
          <p:spPr>
            <a:xfrm>
              <a:off x="5485850" y="4804616"/>
              <a:ext cx="68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35AE913-1BC8-0F96-810A-444DC28EE1AF}"/>
              </a:ext>
            </a:extLst>
          </p:cNvPr>
          <p:cNvGrpSpPr/>
          <p:nvPr/>
        </p:nvGrpSpPr>
        <p:grpSpPr>
          <a:xfrm>
            <a:off x="3074903" y="3642405"/>
            <a:ext cx="729169" cy="760109"/>
            <a:chOff x="5481004" y="4569839"/>
            <a:chExt cx="729169" cy="760109"/>
          </a:xfrm>
        </p:grpSpPr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665872E2-E8FF-DE34-3EE3-651E654EC088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梯形 39">
              <a:extLst>
                <a:ext uri="{FF2B5EF4-FFF2-40B4-BE49-F238E27FC236}">
                  <a16:creationId xmlns:a16="http://schemas.microsoft.com/office/drawing/2014/main" id="{1986EDC8-C8A0-5D2A-BED9-14992341F959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E95C7F1-C1D8-F4DB-6C2F-DFF5B14B09EF}"/>
                </a:ext>
              </a:extLst>
            </p:cNvPr>
            <p:cNvSpPr txBox="1"/>
            <p:nvPr/>
          </p:nvSpPr>
          <p:spPr>
            <a:xfrm>
              <a:off x="5481004" y="4683617"/>
              <a:ext cx="7067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PHV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3DEFE8F-AC21-926A-53E4-8F780FCC0D5F}"/>
              </a:ext>
            </a:extLst>
          </p:cNvPr>
          <p:cNvCxnSpPr>
            <a:cxnSpLocks/>
          </p:cNvCxnSpPr>
          <p:nvPr/>
        </p:nvCxnSpPr>
        <p:spPr>
          <a:xfrm flipV="1">
            <a:off x="2299045" y="4317945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10AF2A4-0531-B89E-6569-38E3D22A74E3}"/>
              </a:ext>
            </a:extLst>
          </p:cNvPr>
          <p:cNvCxnSpPr>
            <a:cxnSpLocks/>
          </p:cNvCxnSpPr>
          <p:nvPr/>
        </p:nvCxnSpPr>
        <p:spPr>
          <a:xfrm flipV="1">
            <a:off x="3406942" y="4331608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6ECB540-1430-C71C-F112-95C7910D7253}"/>
              </a:ext>
            </a:extLst>
          </p:cNvPr>
          <p:cNvCxnSpPr>
            <a:cxnSpLocks/>
          </p:cNvCxnSpPr>
          <p:nvPr/>
        </p:nvCxnSpPr>
        <p:spPr>
          <a:xfrm flipV="1">
            <a:off x="4490867" y="4317945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B55B26DA-B516-7088-3991-5B58C2B2F57A}"/>
              </a:ext>
            </a:extLst>
          </p:cNvPr>
          <p:cNvSpPr/>
          <p:nvPr/>
        </p:nvSpPr>
        <p:spPr>
          <a:xfrm>
            <a:off x="1335024" y="5738422"/>
            <a:ext cx="2993983" cy="4315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Headers &amp; Intrinsic metadata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C488672E-193F-BD4E-4CBC-EEB54E95BF7B}"/>
              </a:ext>
            </a:extLst>
          </p:cNvPr>
          <p:cNvCxnSpPr>
            <a:cxnSpLocks/>
            <a:stCxn id="87" idx="0"/>
            <a:endCxn id="14" idx="2"/>
          </p:cNvCxnSpPr>
          <p:nvPr/>
        </p:nvCxnSpPr>
        <p:spPr>
          <a:xfrm flipV="1">
            <a:off x="2832016" y="5229965"/>
            <a:ext cx="0" cy="508457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13182235-F783-EBD0-7E4E-B23B3AD27E17}"/>
              </a:ext>
            </a:extLst>
          </p:cNvPr>
          <p:cNvSpPr txBox="1"/>
          <p:nvPr/>
        </p:nvSpPr>
        <p:spPr>
          <a:xfrm>
            <a:off x="5855198" y="2790084"/>
            <a:ext cx="5803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PHV: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Header and metadata are extracted into or modified by PHV ‘registers’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mask-based address translation mechanism virtualizes the physical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Computing units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Hash units and PHV ALUs: Interacting with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SALUs: Operating virtual memory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C3B77E05-2CFD-3136-578E-7B77E4589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  <p:bldP spid="11" grpId="0" animBg="1"/>
      <p:bldP spid="12" grpId="0"/>
      <p:bldP spid="14" grpId="0" animBg="1"/>
      <p:bldP spid="16" grpId="0" animBg="1"/>
      <p:bldP spid="17" grpId="0" animBg="1"/>
      <p:bldP spid="18" grpId="0" animBg="1"/>
      <p:bldP spid="20" grpId="0" animBg="1"/>
      <p:bldP spid="87" grpId="0" animBg="1"/>
      <p:bldP spid="93" grpId="0"/>
      <p:bldP spid="9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3A0A3E7-22DD-81DA-A4A0-902A2DFC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57" y="1656349"/>
            <a:ext cx="4080441" cy="2070542"/>
          </a:xfrm>
          <a:prstGeom prst="rect">
            <a:avLst/>
          </a:prstGeom>
        </p:spPr>
      </p:pic>
      <p:sp>
        <p:nvSpPr>
          <p:cNvPr id="22" name="标题 5"/>
          <p:cNvSpPr txBox="1"/>
          <p:nvPr/>
        </p:nvSpPr>
        <p:spPr>
          <a:xfrm>
            <a:off x="1472964" y="1264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509C3E-1C12-48B6-E997-08FC3AFF108A}"/>
              </a:ext>
            </a:extLst>
          </p:cNvPr>
          <p:cNvSpPr txBox="1"/>
          <p:nvPr/>
        </p:nvSpPr>
        <p:spPr>
          <a:xfrm>
            <a:off x="4197649" y="1136053"/>
            <a:ext cx="3444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Step1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Identify the packet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9C3E79-9B82-CB84-58B5-0AAE573B3723}"/>
              </a:ext>
            </a:extLst>
          </p:cNvPr>
          <p:cNvSpPr txBox="1"/>
          <p:nvPr/>
        </p:nvSpPr>
        <p:spPr>
          <a:xfrm>
            <a:off x="2847109" y="4291154"/>
            <a:ext cx="6338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bitmap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track the parsing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bitmap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values triggers different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filtering table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identifies the packet and assigns its program by setting the flag </a:t>
            </a: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618C5ECA-2DB9-EF56-E4D3-B0DDCCD2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2283FF2E-D7E0-BAE7-D1E9-251E3B6E0931}"/>
              </a:ext>
            </a:extLst>
          </p:cNvPr>
          <p:cNvSpPr/>
          <p:nvPr/>
        </p:nvSpPr>
        <p:spPr>
          <a:xfrm>
            <a:off x="3722325" y="2566846"/>
            <a:ext cx="642514" cy="36933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Pkts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0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3A0A3E7-22DD-81DA-A4A0-902A2DFC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87" y="1797562"/>
            <a:ext cx="4080441" cy="2070542"/>
          </a:xfrm>
          <a:prstGeom prst="rect">
            <a:avLst/>
          </a:prstGeom>
        </p:spPr>
      </p:pic>
      <p:sp>
        <p:nvSpPr>
          <p:cNvPr id="22" name="标题 5"/>
          <p:cNvSpPr txBox="1"/>
          <p:nvPr/>
        </p:nvSpPr>
        <p:spPr>
          <a:xfrm>
            <a:off x="1472964" y="1264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509C3E-1C12-48B6-E997-08FC3AFF108A}"/>
              </a:ext>
            </a:extLst>
          </p:cNvPr>
          <p:cNvSpPr txBox="1"/>
          <p:nvPr/>
        </p:nvSpPr>
        <p:spPr>
          <a:xfrm>
            <a:off x="4197648" y="1136053"/>
            <a:ext cx="40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Execute the primitive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9C3E79-9B82-CB84-58B5-0AAE573B3723}"/>
              </a:ext>
            </a:extLst>
          </p:cNvPr>
          <p:cNvSpPr txBox="1"/>
          <p:nvPr/>
        </p:nvSpPr>
        <p:spPr>
          <a:xfrm>
            <a:off x="2362429" y="4572646"/>
            <a:ext cx="815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RPBs first check the program control flow flags: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identify what program is for this packet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identify which conditional branch the packet is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recirculation_id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identify how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cycles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have the packet been recirculated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618C5ECA-2DB9-EF56-E4D3-B0DDCCD2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810E2C1-E325-CDF9-F453-55B4FB47C9A8}"/>
              </a:ext>
            </a:extLst>
          </p:cNvPr>
          <p:cNvSpPr/>
          <p:nvPr/>
        </p:nvSpPr>
        <p:spPr>
          <a:xfrm>
            <a:off x="6934678" y="1860731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9A5A62-23C9-BBBC-BCA5-F8EBCC1963A5}"/>
              </a:ext>
            </a:extLst>
          </p:cNvPr>
          <p:cNvSpPr/>
          <p:nvPr/>
        </p:nvSpPr>
        <p:spPr>
          <a:xfrm>
            <a:off x="6817280" y="1975607"/>
            <a:ext cx="4047142" cy="151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A24143-2833-BB12-6625-6540720DBE5A}"/>
              </a:ext>
            </a:extLst>
          </p:cNvPr>
          <p:cNvSpPr/>
          <p:nvPr/>
        </p:nvSpPr>
        <p:spPr>
          <a:xfrm>
            <a:off x="7223952" y="3631397"/>
            <a:ext cx="189528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73C4FB-4A2B-076A-B358-A6901A6A7509}"/>
              </a:ext>
            </a:extLst>
          </p:cNvPr>
          <p:cNvSpPr txBox="1"/>
          <p:nvPr/>
        </p:nvSpPr>
        <p:spPr>
          <a:xfrm>
            <a:off x="6875979" y="2095537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 Programming Blocks (RPBs)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652309-21CF-DD65-AD4D-FDD75A25AF3B}"/>
              </a:ext>
            </a:extLst>
          </p:cNvPr>
          <p:cNvSpPr/>
          <p:nvPr/>
        </p:nvSpPr>
        <p:spPr>
          <a:xfrm>
            <a:off x="7130731" y="3734358"/>
            <a:ext cx="1895281" cy="431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1670776-7C5E-0D18-220A-FC8E4AAEEBAD}"/>
              </a:ext>
            </a:extLst>
          </p:cNvPr>
          <p:cNvSpPr/>
          <p:nvPr/>
        </p:nvSpPr>
        <p:spPr>
          <a:xfrm>
            <a:off x="7012310" y="2733040"/>
            <a:ext cx="109870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8861370-73FF-087A-619F-CB23F3B9B6E0}"/>
              </a:ext>
            </a:extLst>
          </p:cNvPr>
          <p:cNvSpPr/>
          <p:nvPr/>
        </p:nvSpPr>
        <p:spPr>
          <a:xfrm>
            <a:off x="6934678" y="2836001"/>
            <a:ext cx="1098702" cy="431515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 Unit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C6F7EBC-110C-CAE5-D4F4-36811AC8E82B}"/>
              </a:ext>
            </a:extLst>
          </p:cNvPr>
          <p:cNvSpPr/>
          <p:nvPr/>
        </p:nvSpPr>
        <p:spPr>
          <a:xfrm>
            <a:off x="9288022" y="3634180"/>
            <a:ext cx="1771411" cy="4315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5A14888-44AD-4D4A-7410-538BFCAD5CDE}"/>
              </a:ext>
            </a:extLst>
          </p:cNvPr>
          <p:cNvSpPr/>
          <p:nvPr/>
        </p:nvSpPr>
        <p:spPr>
          <a:xfrm>
            <a:off x="9210389" y="3737142"/>
            <a:ext cx="1771411" cy="428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Memory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16CA3FD-0409-36B3-CE35-3F60C1FBC6D7}"/>
              </a:ext>
            </a:extLst>
          </p:cNvPr>
          <p:cNvGrpSpPr/>
          <p:nvPr/>
        </p:nvGrpSpPr>
        <p:grpSpPr>
          <a:xfrm>
            <a:off x="9397579" y="2578314"/>
            <a:ext cx="724323" cy="757214"/>
            <a:chOff x="5485850" y="4569839"/>
            <a:chExt cx="724323" cy="757214"/>
          </a:xfrm>
        </p:grpSpPr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89D1E099-B2AB-AFC1-CD1F-E06C9CA36CA5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梯形 45">
              <a:extLst>
                <a:ext uri="{FF2B5EF4-FFF2-40B4-BE49-F238E27FC236}">
                  <a16:creationId xmlns:a16="http://schemas.microsoft.com/office/drawing/2014/main" id="{706C5DC6-568B-6CE0-86AB-4EE255093F82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27F89F4-81C4-C71C-A99F-AABC800F0D31}"/>
                </a:ext>
              </a:extLst>
            </p:cNvPr>
            <p:cNvSpPr txBox="1"/>
            <p:nvPr/>
          </p:nvSpPr>
          <p:spPr>
            <a:xfrm>
              <a:off x="5485850" y="4804616"/>
              <a:ext cx="68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51D7060-3826-CAE2-28B0-5A564FBAAA9E}"/>
              </a:ext>
            </a:extLst>
          </p:cNvPr>
          <p:cNvGrpSpPr/>
          <p:nvPr/>
        </p:nvGrpSpPr>
        <p:grpSpPr>
          <a:xfrm>
            <a:off x="8321259" y="2578313"/>
            <a:ext cx="729169" cy="760109"/>
            <a:chOff x="5481004" y="4569839"/>
            <a:chExt cx="729169" cy="760109"/>
          </a:xfrm>
        </p:grpSpPr>
        <p:sp>
          <p:nvSpPr>
            <p:cNvPr id="49" name="梯形 48">
              <a:extLst>
                <a:ext uri="{FF2B5EF4-FFF2-40B4-BE49-F238E27FC236}">
                  <a16:creationId xmlns:a16="http://schemas.microsoft.com/office/drawing/2014/main" id="{E6E69DA7-2877-283F-55A9-7F6D2213200F}"/>
                </a:ext>
              </a:extLst>
            </p:cNvPr>
            <p:cNvSpPr/>
            <p:nvPr/>
          </p:nvSpPr>
          <p:spPr>
            <a:xfrm rot="5400000">
              <a:off x="5596539" y="4631744"/>
              <a:ext cx="675540" cy="551729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梯形 49">
              <a:extLst>
                <a:ext uri="{FF2B5EF4-FFF2-40B4-BE49-F238E27FC236}">
                  <a16:creationId xmlns:a16="http://schemas.microsoft.com/office/drawing/2014/main" id="{FD0317AC-6789-CAF9-A3AC-9748B39D3E89}"/>
                </a:ext>
              </a:extLst>
            </p:cNvPr>
            <p:cNvSpPr/>
            <p:nvPr/>
          </p:nvSpPr>
          <p:spPr>
            <a:xfrm rot="5400000">
              <a:off x="5492265" y="4713418"/>
              <a:ext cx="675540" cy="551729"/>
            </a:xfrm>
            <a:prstGeom prst="trapezoi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564AE0F-B814-C73C-E360-B2BFE7BB5CDC}"/>
                </a:ext>
              </a:extLst>
            </p:cNvPr>
            <p:cNvSpPr txBox="1"/>
            <p:nvPr/>
          </p:nvSpPr>
          <p:spPr>
            <a:xfrm>
              <a:off x="5481004" y="4683617"/>
              <a:ext cx="7067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PHV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ALU</a:t>
              </a:r>
              <a:endParaRPr kumimoji="1"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7540BE4-DB08-F729-441F-3D712C163BD7}"/>
              </a:ext>
            </a:extLst>
          </p:cNvPr>
          <p:cNvCxnSpPr>
            <a:cxnSpLocks/>
          </p:cNvCxnSpPr>
          <p:nvPr/>
        </p:nvCxnSpPr>
        <p:spPr>
          <a:xfrm flipV="1">
            <a:off x="7545401" y="3253853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2F4A75F4-E7B9-17BB-84F4-99918392293C}"/>
              </a:ext>
            </a:extLst>
          </p:cNvPr>
          <p:cNvCxnSpPr>
            <a:cxnSpLocks/>
          </p:cNvCxnSpPr>
          <p:nvPr/>
        </p:nvCxnSpPr>
        <p:spPr>
          <a:xfrm flipV="1">
            <a:off x="8653298" y="3267516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6391C80-E680-8BA8-E5E4-1447B7B4A58B}"/>
              </a:ext>
            </a:extLst>
          </p:cNvPr>
          <p:cNvCxnSpPr>
            <a:cxnSpLocks/>
          </p:cNvCxnSpPr>
          <p:nvPr/>
        </p:nvCxnSpPr>
        <p:spPr>
          <a:xfrm flipV="1">
            <a:off x="9737223" y="3253853"/>
            <a:ext cx="0" cy="48050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右箭头 56">
            <a:extLst>
              <a:ext uri="{FF2B5EF4-FFF2-40B4-BE49-F238E27FC236}">
                <a16:creationId xmlns:a16="http://schemas.microsoft.com/office/drawing/2014/main" id="{E6649675-FF3F-9750-3664-81B0622D2E2D}"/>
              </a:ext>
            </a:extLst>
          </p:cNvPr>
          <p:cNvSpPr/>
          <p:nvPr/>
        </p:nvSpPr>
        <p:spPr>
          <a:xfrm>
            <a:off x="5957597" y="2635958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43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29E9B7B-23F9-41F7-5866-A8BE5392E6A6}"/>
              </a:ext>
            </a:extLst>
          </p:cNvPr>
          <p:cNvSpPr/>
          <p:nvPr/>
        </p:nvSpPr>
        <p:spPr>
          <a:xfrm>
            <a:off x="1762123" y="1761888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5"/>
          <p:cNvSpPr txBox="1"/>
          <p:nvPr/>
        </p:nvSpPr>
        <p:spPr>
          <a:xfrm>
            <a:off x="1472964" y="1264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509C3E-1C12-48B6-E997-08FC3AFF108A}"/>
              </a:ext>
            </a:extLst>
          </p:cNvPr>
          <p:cNvSpPr txBox="1"/>
          <p:nvPr/>
        </p:nvSpPr>
        <p:spPr>
          <a:xfrm>
            <a:off x="4197648" y="1136053"/>
            <a:ext cx="40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Execute the primitive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9C3E79-9B82-CB84-58B5-0AAE573B3723}"/>
              </a:ext>
            </a:extLst>
          </p:cNvPr>
          <p:cNvSpPr txBox="1"/>
          <p:nvPr/>
        </p:nvSpPr>
        <p:spPr>
          <a:xfrm>
            <a:off x="2162427" y="4376898"/>
            <a:ext cx="815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RPBs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sequentially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execute primitives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 a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Primitive </a:t>
            </a:r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makes the program go into a different conditional branch by changing the </a:t>
            </a: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618C5ECA-2DB9-EF56-E4D3-B0DDCCD20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99A5A62-23C9-BBBC-BCA5-F8EBCC1963A5}"/>
              </a:ext>
            </a:extLst>
          </p:cNvPr>
          <p:cNvSpPr/>
          <p:nvPr/>
        </p:nvSpPr>
        <p:spPr>
          <a:xfrm>
            <a:off x="1587940" y="1863051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73C4FB-4A2B-076A-B358-A6901A6A7509}"/>
              </a:ext>
            </a:extLst>
          </p:cNvPr>
          <p:cNvSpPr txBox="1"/>
          <p:nvPr/>
        </p:nvSpPr>
        <p:spPr>
          <a:xfrm>
            <a:off x="1646639" y="1907734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RPBs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518CEA-2A50-29DE-BCB5-B919E3102EAC}"/>
              </a:ext>
            </a:extLst>
          </p:cNvPr>
          <p:cNvSpPr/>
          <p:nvPr/>
        </p:nvSpPr>
        <p:spPr>
          <a:xfrm>
            <a:off x="1763627" y="2268893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3A4323-8DD5-F480-7C85-5793ABECAA0E}"/>
              </a:ext>
            </a:extLst>
          </p:cNvPr>
          <p:cNvSpPr/>
          <p:nvPr/>
        </p:nvSpPr>
        <p:spPr>
          <a:xfrm>
            <a:off x="3611511" y="2268893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98A8C0-61AA-E70E-4AFD-045EB1584730}"/>
              </a:ext>
            </a:extLst>
          </p:cNvPr>
          <p:cNvSpPr/>
          <p:nvPr/>
        </p:nvSpPr>
        <p:spPr>
          <a:xfrm>
            <a:off x="1763627" y="2669001"/>
            <a:ext cx="1847884" cy="10613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recirculation_id</a:t>
            </a:r>
            <a:endParaRPr kumimoji="1" lang="zh-CN" alt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71D12F-A387-DDF6-1E98-AE301D410650}"/>
              </a:ext>
            </a:extLst>
          </p:cNvPr>
          <p:cNvSpPr/>
          <p:nvPr/>
        </p:nvSpPr>
        <p:spPr>
          <a:xfrm>
            <a:off x="3611511" y="2669002"/>
            <a:ext cx="1847884" cy="10613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ADD,</a:t>
            </a:r>
          </a:p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MEM_OP,</a:t>
            </a:r>
          </a:p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HASH, </a:t>
            </a:r>
          </a:p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···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1B3E7468-5318-643C-1A47-56EBC44DBC5A}"/>
              </a:ext>
            </a:extLst>
          </p:cNvPr>
          <p:cNvSpPr/>
          <p:nvPr/>
        </p:nvSpPr>
        <p:spPr>
          <a:xfrm>
            <a:off x="5924749" y="2730308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4D6408-ABC0-0F0C-8D20-9A7A39C67F5A}"/>
              </a:ext>
            </a:extLst>
          </p:cNvPr>
          <p:cNvSpPr/>
          <p:nvPr/>
        </p:nvSpPr>
        <p:spPr>
          <a:xfrm>
            <a:off x="6522419" y="1860900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87336-12B2-DF52-007F-2EA65F2D8196}"/>
              </a:ext>
            </a:extLst>
          </p:cNvPr>
          <p:cNvSpPr txBox="1"/>
          <p:nvPr/>
        </p:nvSpPr>
        <p:spPr>
          <a:xfrm>
            <a:off x="6581118" y="1905583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RPB (executing </a:t>
            </a:r>
            <a:r>
              <a:rPr kumimoji="1" lang="en-US" altLang="zh-CN" sz="2000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F8E63C-5D83-779D-7D62-6F53BC38D8D3}"/>
              </a:ext>
            </a:extLst>
          </p:cNvPr>
          <p:cNvSpPr/>
          <p:nvPr/>
        </p:nvSpPr>
        <p:spPr>
          <a:xfrm>
            <a:off x="6698106" y="2266742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8E564-046C-33FC-67D2-7EF822707E44}"/>
              </a:ext>
            </a:extLst>
          </p:cNvPr>
          <p:cNvSpPr/>
          <p:nvPr/>
        </p:nvSpPr>
        <p:spPr>
          <a:xfrm>
            <a:off x="8545990" y="2266742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1D0FD5-F547-8909-39D3-C77583BE9389}"/>
              </a:ext>
            </a:extLst>
          </p:cNvPr>
          <p:cNvSpPr/>
          <p:nvPr/>
        </p:nvSpPr>
        <p:spPr>
          <a:xfrm>
            <a:off x="6698106" y="2666850"/>
            <a:ext cx="1847884" cy="10634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recirculation_id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register[]</a:t>
            </a:r>
            <a:endParaRPr kumimoji="1" lang="zh-CN" alt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A1CB2E-AE11-E88C-E0FE-17556D911CE7}"/>
              </a:ext>
            </a:extLst>
          </p:cNvPr>
          <p:cNvSpPr/>
          <p:nvPr/>
        </p:nvSpPr>
        <p:spPr>
          <a:xfrm>
            <a:off x="8545990" y="2666851"/>
            <a:ext cx="1847884" cy="1063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Set_branch_id</a:t>
            </a:r>
            <a:endParaRPr kumimoji="1" lang="en-US" altLang="zh-CN" dirty="0">
              <a:solidFill>
                <a:srgbClr val="FF7E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1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5D163956-8254-9235-FDEE-532B315CA2A4}"/>
              </a:ext>
            </a:extLst>
          </p:cNvPr>
          <p:cNvSpPr/>
          <p:nvPr/>
        </p:nvSpPr>
        <p:spPr>
          <a:xfrm>
            <a:off x="6696602" y="1736005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5"/>
          <p:cNvSpPr txBox="1"/>
          <p:nvPr/>
        </p:nvSpPr>
        <p:spPr>
          <a:xfrm>
            <a:off x="1472964" y="1264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509C3E-1C12-48B6-E997-08FC3AFF108A}"/>
              </a:ext>
            </a:extLst>
          </p:cNvPr>
          <p:cNvSpPr txBox="1"/>
          <p:nvPr/>
        </p:nvSpPr>
        <p:spPr>
          <a:xfrm>
            <a:off x="4197648" y="1136053"/>
            <a:ext cx="40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Execute the primitive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9C3E79-9B82-CB84-58B5-0AAE573B3723}"/>
              </a:ext>
            </a:extLst>
          </p:cNvPr>
          <p:cNvSpPr txBox="1"/>
          <p:nvPr/>
        </p:nvSpPr>
        <p:spPr>
          <a:xfrm>
            <a:off x="2162427" y="4376898"/>
            <a:ext cx="815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RPBs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sequentially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execute primitives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 a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Primitive </a:t>
            </a:r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makes the program go into different conditional branches by changing the </a:t>
            </a: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RPBs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parallelly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execute primitives in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branches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618C5ECA-2DB9-EF56-E4D3-B0DDCCD20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1B3E7468-5318-643C-1A47-56EBC44DBC5A}"/>
              </a:ext>
            </a:extLst>
          </p:cNvPr>
          <p:cNvSpPr/>
          <p:nvPr/>
        </p:nvSpPr>
        <p:spPr>
          <a:xfrm>
            <a:off x="5924749" y="2730308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4D6408-ABC0-0F0C-8D20-9A7A39C67F5A}"/>
              </a:ext>
            </a:extLst>
          </p:cNvPr>
          <p:cNvSpPr/>
          <p:nvPr/>
        </p:nvSpPr>
        <p:spPr>
          <a:xfrm>
            <a:off x="1742601" y="1921403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E87336-12B2-DF52-007F-2EA65F2D8196}"/>
              </a:ext>
            </a:extLst>
          </p:cNvPr>
          <p:cNvSpPr txBox="1"/>
          <p:nvPr/>
        </p:nvSpPr>
        <p:spPr>
          <a:xfrm>
            <a:off x="1801300" y="1966086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RPB (executing </a:t>
            </a:r>
            <a:r>
              <a:rPr kumimoji="1" lang="en-US" altLang="zh-CN" sz="2000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F8E63C-5D83-779D-7D62-6F53BC38D8D3}"/>
              </a:ext>
            </a:extLst>
          </p:cNvPr>
          <p:cNvSpPr/>
          <p:nvPr/>
        </p:nvSpPr>
        <p:spPr>
          <a:xfrm>
            <a:off x="1918288" y="2327245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D8E564-046C-33FC-67D2-7EF822707E44}"/>
              </a:ext>
            </a:extLst>
          </p:cNvPr>
          <p:cNvSpPr/>
          <p:nvPr/>
        </p:nvSpPr>
        <p:spPr>
          <a:xfrm>
            <a:off x="3766172" y="2327245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1D0FD5-F547-8909-39D3-C77583BE9389}"/>
              </a:ext>
            </a:extLst>
          </p:cNvPr>
          <p:cNvSpPr/>
          <p:nvPr/>
        </p:nvSpPr>
        <p:spPr>
          <a:xfrm>
            <a:off x="1918288" y="2727353"/>
            <a:ext cx="1847884" cy="10634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recirculation_id</a:t>
            </a:r>
            <a:endParaRPr kumimoji="1"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register[]</a:t>
            </a:r>
            <a:endParaRPr kumimoji="1" lang="zh-CN" alt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A1CB2E-AE11-E88C-E0FE-17556D911CE7}"/>
              </a:ext>
            </a:extLst>
          </p:cNvPr>
          <p:cNvSpPr/>
          <p:nvPr/>
        </p:nvSpPr>
        <p:spPr>
          <a:xfrm>
            <a:off x="3766172" y="2727354"/>
            <a:ext cx="1847884" cy="10634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Set_branch_id</a:t>
            </a:r>
            <a:endParaRPr kumimoji="1" lang="en-US" altLang="zh-CN" dirty="0">
              <a:solidFill>
                <a:srgbClr val="FF7E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4300C7-9050-0DBB-632B-9D38A468633E}"/>
              </a:ext>
            </a:extLst>
          </p:cNvPr>
          <p:cNvSpPr/>
          <p:nvPr/>
        </p:nvSpPr>
        <p:spPr>
          <a:xfrm>
            <a:off x="6535214" y="1919945"/>
            <a:ext cx="4047142" cy="2002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928349-62C3-2713-B7B7-B637DB152F79}"/>
              </a:ext>
            </a:extLst>
          </p:cNvPr>
          <p:cNvSpPr txBox="1"/>
          <p:nvPr/>
        </p:nvSpPr>
        <p:spPr>
          <a:xfrm>
            <a:off x="6593913" y="1964628"/>
            <a:ext cx="392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RPB (after branch)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55F5E-9484-0E4E-93A5-1FEE99BC0635}"/>
              </a:ext>
            </a:extLst>
          </p:cNvPr>
          <p:cNvSpPr/>
          <p:nvPr/>
        </p:nvSpPr>
        <p:spPr>
          <a:xfrm>
            <a:off x="6710901" y="2325787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Match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526DB5-1CA9-9C22-194E-9299DC1E50EB}"/>
              </a:ext>
            </a:extLst>
          </p:cNvPr>
          <p:cNvSpPr/>
          <p:nvPr/>
        </p:nvSpPr>
        <p:spPr>
          <a:xfrm>
            <a:off x="8558785" y="2325787"/>
            <a:ext cx="1847884" cy="4001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D9F904-EBD4-F9DB-B225-43FAA2EB9C0D}"/>
              </a:ext>
            </a:extLst>
          </p:cNvPr>
          <p:cNvSpPr/>
          <p:nvPr/>
        </p:nvSpPr>
        <p:spPr>
          <a:xfrm>
            <a:off x="6710901" y="2725895"/>
            <a:ext cx="1847884" cy="5064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r>
              <a:rPr kumimoji="1" lang="zh-CN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==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algn="ctr"/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···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6CBD61-32D2-F75B-D634-E8D89E94474C}"/>
              </a:ext>
            </a:extLst>
          </p:cNvPr>
          <p:cNvSpPr/>
          <p:nvPr/>
        </p:nvSpPr>
        <p:spPr>
          <a:xfrm>
            <a:off x="8558785" y="2725896"/>
            <a:ext cx="1847884" cy="506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Primitive in branch 0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21FAAC-FE33-96BE-5635-7570FEB8BC66}"/>
              </a:ext>
            </a:extLst>
          </p:cNvPr>
          <p:cNvSpPr/>
          <p:nvPr/>
        </p:nvSpPr>
        <p:spPr>
          <a:xfrm>
            <a:off x="6710901" y="3232382"/>
            <a:ext cx="1847884" cy="5064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branch_id</a:t>
            </a:r>
            <a:r>
              <a:rPr kumimoji="1" lang="zh-CN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==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···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7E3E88-058E-45E5-B6AB-E90AC1B00BB8}"/>
              </a:ext>
            </a:extLst>
          </p:cNvPr>
          <p:cNvSpPr/>
          <p:nvPr/>
        </p:nvSpPr>
        <p:spPr>
          <a:xfrm>
            <a:off x="8558785" y="3232381"/>
            <a:ext cx="1847884" cy="506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Primitive in branch 1</a:t>
            </a:r>
          </a:p>
        </p:txBody>
      </p:sp>
    </p:spTree>
    <p:extLst>
      <p:ext uri="{BB962C8B-B14F-4D97-AF65-F5344CB8AC3E}">
        <p14:creationId xmlns:p14="http://schemas.microsoft.com/office/powerpoint/2010/main" val="35890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6D0E43-5E24-B2EF-4E79-76CD22C026AE}"/>
              </a:ext>
            </a:extLst>
          </p:cNvPr>
          <p:cNvSpPr/>
          <p:nvPr/>
        </p:nvSpPr>
        <p:spPr>
          <a:xfrm>
            <a:off x="3679837" y="2468887"/>
            <a:ext cx="1444581" cy="788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625E5D-D5D9-7895-8CA6-E60AD8F83A5E}"/>
              </a:ext>
            </a:extLst>
          </p:cNvPr>
          <p:cNvSpPr/>
          <p:nvPr/>
        </p:nvSpPr>
        <p:spPr>
          <a:xfrm>
            <a:off x="3562439" y="2583763"/>
            <a:ext cx="1444581" cy="788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D8CFD4-5834-7391-8384-8D95875AA7F7}"/>
              </a:ext>
            </a:extLst>
          </p:cNvPr>
          <p:cNvSpPr txBox="1"/>
          <p:nvPr/>
        </p:nvSpPr>
        <p:spPr>
          <a:xfrm>
            <a:off x="3729275" y="2778125"/>
            <a:ext cx="1110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RPBs</a:t>
            </a:r>
            <a:endParaRPr kumimoji="1" lang="zh-CN" altLang="en-US" sz="2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491C1F1-69E0-3BBC-9178-60EC87AAA893}"/>
              </a:ext>
            </a:extLst>
          </p:cNvPr>
          <p:cNvCxnSpPr>
            <a:cxnSpLocks/>
          </p:cNvCxnSpPr>
          <p:nvPr/>
        </p:nvCxnSpPr>
        <p:spPr>
          <a:xfrm>
            <a:off x="3345247" y="2992973"/>
            <a:ext cx="2171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2B83FDAF-6067-3DE5-5077-EF8C97D0793F}"/>
              </a:ext>
            </a:extLst>
          </p:cNvPr>
          <p:cNvCxnSpPr>
            <a:cxnSpLocks/>
            <a:stCxn id="13" idx="3"/>
            <a:endCxn id="51" idx="1"/>
          </p:cNvCxnSpPr>
          <p:nvPr/>
        </p:nvCxnSpPr>
        <p:spPr>
          <a:xfrm flipV="1">
            <a:off x="5124418" y="2863300"/>
            <a:ext cx="442922" cy="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3C4CED7-19D8-C8A1-2BE0-B6AAD218707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8787244" y="2863300"/>
            <a:ext cx="398320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9F6A2A99-AE81-AA0F-1F67-E859A585669E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3453228" y="2992973"/>
            <a:ext cx="3724064" cy="264739"/>
          </a:xfrm>
          <a:prstGeom prst="bentConnector4">
            <a:avLst>
              <a:gd name="adj1" fmla="val -355"/>
              <a:gd name="adj2" fmla="val 186349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9ADD15B-C7B2-2574-5198-AFE53E04B106}"/>
              </a:ext>
            </a:extLst>
          </p:cNvPr>
          <p:cNvSpPr/>
          <p:nvPr/>
        </p:nvSpPr>
        <p:spPr>
          <a:xfrm>
            <a:off x="5567340" y="2468887"/>
            <a:ext cx="3219904" cy="788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Recirculation Block</a:t>
            </a:r>
          </a:p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EOF? Recirculate(): </a:t>
            </a:r>
            <a:r>
              <a:rPr kumimoji="1" lang="en-US" altLang="zh-CN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NoAction</a:t>
            </a:r>
            <a:r>
              <a:rPr kumimoji="1" lang="en-US" altLang="zh-CN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3EC5C2F-B152-1D11-BA8F-278D309FE54E}"/>
              </a:ext>
            </a:extLst>
          </p:cNvPr>
          <p:cNvSpPr txBox="1"/>
          <p:nvPr/>
        </p:nvSpPr>
        <p:spPr>
          <a:xfrm>
            <a:off x="1944145" y="7514039"/>
            <a:ext cx="311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Recirculation Block</a:t>
            </a:r>
            <a:endParaRPr kumimoji="1"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CEF434B1-5B58-AE21-DA20-9C75B9832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8A986A02-043A-4EAF-11CD-0EFE3FC66775}"/>
              </a:ext>
            </a:extLst>
          </p:cNvPr>
          <p:cNvSpPr txBox="1"/>
          <p:nvPr/>
        </p:nvSpPr>
        <p:spPr>
          <a:xfrm>
            <a:off x="4197648" y="1136053"/>
            <a:ext cx="408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Step3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Recirculate</a:t>
            </a:r>
          </a:p>
        </p:txBody>
      </p:sp>
      <p:sp>
        <p:nvSpPr>
          <p:cNvPr id="73" name="标题 5">
            <a:extLst>
              <a:ext uri="{FF2B5EF4-FFF2-40B4-BE49-F238E27FC236}">
                <a16:creationId xmlns:a16="http://schemas.microsoft.com/office/drawing/2014/main" id="{A4040F13-AEDD-CD8D-47C5-69F01C02EF25}"/>
              </a:ext>
            </a:extLst>
          </p:cNvPr>
          <p:cNvSpPr txBox="1"/>
          <p:nvPr/>
        </p:nvSpPr>
        <p:spPr>
          <a:xfrm>
            <a:off x="1472964" y="1264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 Processing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44E73D5-3473-093D-E01D-A2D498F831A5}"/>
              </a:ext>
            </a:extLst>
          </p:cNvPr>
          <p:cNvSpPr txBox="1"/>
          <p:nvPr/>
        </p:nvSpPr>
        <p:spPr>
          <a:xfrm>
            <a:off x="2757472" y="4326220"/>
            <a:ext cx="6960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RMT’s pipeline manner limits the number of RPB executions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Recirculate the packet if the program is not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flag </a:t>
            </a: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recirculation_id</a:t>
            </a:r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tracks the process</a:t>
            </a:r>
          </a:p>
        </p:txBody>
      </p: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7374D23C-7149-7B6A-8FDD-FF214B26D3AB}"/>
              </a:ext>
            </a:extLst>
          </p:cNvPr>
          <p:cNvSpPr/>
          <p:nvPr/>
        </p:nvSpPr>
        <p:spPr>
          <a:xfrm>
            <a:off x="2698464" y="2808307"/>
            <a:ext cx="642514" cy="36933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Pkts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7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3" y="12478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Primitive Set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125B0B-B5D5-21FB-FDAC-B553F2DB34E9}"/>
              </a:ext>
            </a:extLst>
          </p:cNvPr>
          <p:cNvSpPr txBox="1"/>
          <p:nvPr/>
        </p:nvSpPr>
        <p:spPr>
          <a:xfrm>
            <a:off x="1335024" y="993962"/>
            <a:ext cx="9509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#2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How to achieve as many as possible atomic operations (primitives) under the extremely limited in-switch VLIW instruction? 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1335024" y="1819019"/>
            <a:ext cx="9509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Compress the primitive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Design the pseudo primitive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BFFFBB-3ECB-FBF0-CD4E-01BF00513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25418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Primitive Set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28CF0B-B991-AD38-A784-0867B2F821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15"/>
          <a:stretch/>
        </p:blipFill>
        <p:spPr>
          <a:xfrm>
            <a:off x="907371" y="1211364"/>
            <a:ext cx="4800600" cy="1606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AB7BC4-7AE1-A592-2997-2BB0959C7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1D9AFB5-FDF9-6D1A-CED7-9DD8129B9521}"/>
              </a:ext>
            </a:extLst>
          </p:cNvPr>
          <p:cNvSpPr txBox="1"/>
          <p:nvPr/>
        </p:nvSpPr>
        <p:spPr>
          <a:xfrm>
            <a:off x="5929135" y="1211363"/>
            <a:ext cx="535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#1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Compress the primitive set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9D1642-EE9B-5D65-D5B6-8219F869E619}"/>
              </a:ext>
            </a:extLst>
          </p:cNvPr>
          <p:cNvSpPr txBox="1"/>
          <p:nvPr/>
        </p:nvSpPr>
        <p:spPr>
          <a:xfrm>
            <a:off x="5929136" y="1663734"/>
            <a:ext cx="535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Observation: many switch programs can be divided into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combination of these six types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94053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8208" y="125254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698DBCAB-CEB3-D6EA-AB2B-39D238B72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2" name="标题 5">
            <a:extLst>
              <a:ext uri="{FF2B5EF4-FFF2-40B4-BE49-F238E27FC236}">
                <a16:creationId xmlns:a16="http://schemas.microsoft.com/office/drawing/2014/main" id="{108E955B-7156-EFA2-11CF-30A1CED57F63}"/>
              </a:ext>
            </a:extLst>
          </p:cNvPr>
          <p:cNvSpPr txBox="1"/>
          <p:nvPr/>
        </p:nvSpPr>
        <p:spPr>
          <a:xfrm>
            <a:off x="1479060" y="1109033"/>
            <a:ext cx="9727656" cy="5120175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Background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State of the art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Key idea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Design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Implementation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Evaluation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Case studies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99580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4DAA6E-F3EB-8FFF-09DA-C9A2B1764A39}"/>
              </a:ext>
            </a:extLst>
          </p:cNvPr>
          <p:cNvSpPr txBox="1"/>
          <p:nvPr/>
        </p:nvSpPr>
        <p:spPr>
          <a:xfrm>
            <a:off x="5929135" y="1211363"/>
            <a:ext cx="535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#1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Compress the primitive set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28CF0B-B991-AD38-A784-0867B2F821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114"/>
          <a:stretch/>
        </p:blipFill>
        <p:spPr>
          <a:xfrm>
            <a:off x="907371" y="1211363"/>
            <a:ext cx="4800600" cy="22176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C42AF5B-6900-FCAE-818A-DA6808635114}"/>
              </a:ext>
            </a:extLst>
          </p:cNvPr>
          <p:cNvSpPr txBox="1"/>
          <p:nvPr/>
        </p:nvSpPr>
        <p:spPr>
          <a:xfrm>
            <a:off x="5929136" y="1663734"/>
            <a:ext cx="535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Observation: many switch programs can be divided into </a:t>
            </a: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combination of these six types of operation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C15EFD-A577-B384-B765-4A0F1A02160D}"/>
              </a:ext>
            </a:extLst>
          </p:cNvPr>
          <p:cNvSpPr txBox="1"/>
          <p:nvPr/>
        </p:nvSpPr>
        <p:spPr>
          <a:xfrm>
            <a:off x="5929136" y="2864063"/>
            <a:ext cx="535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#2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Design the pseudo primitive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8DF074-3C1F-CCF0-F580-0DB7E190EC2E}"/>
              </a:ext>
            </a:extLst>
          </p:cNvPr>
          <p:cNvSpPr txBox="1"/>
          <p:nvPr/>
        </p:nvSpPr>
        <p:spPr>
          <a:xfrm>
            <a:off x="5929136" y="3316408"/>
            <a:ext cx="5355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Similar to pseudo-instruction, a pseudo primitive is </a:t>
            </a:r>
          </a:p>
          <a:p>
            <a:pPr marL="457200" indent="-457200">
              <a:buAutoNum type="arabicParenR"/>
            </a:pP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equivalent to a primitive </a:t>
            </a:r>
            <a:r>
              <a:rPr lang="en" altLang="zh-CN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programming </a:t>
            </a: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</a:t>
            </a:r>
          </a:p>
          <a:p>
            <a:pPr marL="457200" indent="-457200">
              <a:buAutoNum type="arabicParenR"/>
            </a:pP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replaced by</a:t>
            </a: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one or more primitives </a:t>
            </a:r>
            <a:r>
              <a:rPr lang="en" altLang="zh-CN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hardware execution</a:t>
            </a:r>
            <a:endParaRPr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FAA8E-F742-3458-2C65-06BE775AA4F6}"/>
              </a:ext>
            </a:extLst>
          </p:cNvPr>
          <p:cNvSpPr txBox="1"/>
          <p:nvPr/>
        </p:nvSpPr>
        <p:spPr>
          <a:xfrm>
            <a:off x="1274606" y="4089713"/>
            <a:ext cx="406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Support </a:t>
            </a:r>
            <a:r>
              <a:rPr lang="en" altLang="zh-CN" sz="2400" dirty="0">
                <a:solidFill>
                  <a:srgbClr val="FF7E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executing </a:t>
            </a:r>
            <a:r>
              <a:rPr lang="en" altLang="zh-CN" sz="2400" dirty="0">
                <a:solidFill>
                  <a:srgbClr val="FF7E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LOADI</a:t>
            </a: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" altLang="zh-CN" sz="2400" dirty="0">
                <a:solidFill>
                  <a:srgbClr val="FF7E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" altLang="zh-CN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the hardware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501E33-6E3B-B77F-765A-FBA65BADA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7" name="标题 5">
            <a:extLst>
              <a:ext uri="{FF2B5EF4-FFF2-40B4-BE49-F238E27FC236}">
                <a16:creationId xmlns:a16="http://schemas.microsoft.com/office/drawing/2014/main" id="{F082E8BD-EB7F-0862-7B9C-FAFF672D92B8}"/>
              </a:ext>
            </a:extLst>
          </p:cNvPr>
          <p:cNvSpPr txBox="1"/>
          <p:nvPr/>
        </p:nvSpPr>
        <p:spPr>
          <a:xfrm>
            <a:off x="1472964" y="125418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Primitive Set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7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3" y="12478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Compiler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125B0B-B5D5-21FB-FDAC-B553F2DB34E9}"/>
              </a:ext>
            </a:extLst>
          </p:cNvPr>
          <p:cNvSpPr txBox="1"/>
          <p:nvPr/>
        </p:nvSpPr>
        <p:spPr>
          <a:xfrm>
            <a:off x="1335024" y="993962"/>
            <a:ext cx="950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#3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How to transfer the program into data plane configuration?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1335024" y="1819019"/>
            <a:ext cx="972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Build a control plane with a compiler that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translate the programs into runtime entries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Efficiently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allocate resources for the programs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Consistently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update the data plane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A75CF-85CA-6096-84CA-E899DD35D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2478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Compiler Workflow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E50AD0-077C-BF03-BF63-FD9FD7B29951}"/>
              </a:ext>
            </a:extLst>
          </p:cNvPr>
          <p:cNvSpPr txBox="1"/>
          <p:nvPr/>
        </p:nvSpPr>
        <p:spPr>
          <a:xfrm>
            <a:off x="1414905" y="3193585"/>
            <a:ext cx="248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cache.p4runpro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(detailed in the paper)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6D596-A365-7988-F228-699AFCE2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993962"/>
            <a:ext cx="2346265" cy="2199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8E6373-B446-547E-D9BC-72CE7E9DB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2" y="3878802"/>
            <a:ext cx="3693580" cy="2321679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9CE1DEEB-05AA-2065-9974-3D7877063670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3829625" y="2093774"/>
            <a:ext cx="673657" cy="2945868"/>
          </a:xfrm>
          <a:prstGeom prst="curvedConnector3">
            <a:avLst>
              <a:gd name="adj1" fmla="val 133934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A3BFA34-2F6E-7E7C-4CD1-C68600413B15}"/>
              </a:ext>
            </a:extLst>
          </p:cNvPr>
          <p:cNvSpPr txBox="1"/>
          <p:nvPr/>
        </p:nvSpPr>
        <p:spPr>
          <a:xfrm>
            <a:off x="5716746" y="1306658"/>
            <a:ext cx="476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Parse the program string, check the syntax and argument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Generate the Abstract Syntax Tree (AST)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A6124C-EBCA-F858-A59C-74294B453984}"/>
              </a:ext>
            </a:extLst>
          </p:cNvPr>
          <p:cNvSpPr txBox="1"/>
          <p:nvPr/>
        </p:nvSpPr>
        <p:spPr>
          <a:xfrm>
            <a:off x="5716746" y="844993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Syntax and Semantics Check 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B0BA7F-7C65-D482-4B8E-260DCE55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24781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Compiler Workflow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5716746" y="1306658"/>
            <a:ext cx="476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2999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 the program string, check the syntax and argument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2999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the Abstract Syntax Tree (AST)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8E6373-B446-547E-D9BC-72CE7E9DB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6" y="992989"/>
            <a:ext cx="3693580" cy="23216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89ABDF-983F-3248-3CD9-EC806A4B9A6C}"/>
              </a:ext>
            </a:extLst>
          </p:cNvPr>
          <p:cNvSpPr txBox="1"/>
          <p:nvPr/>
        </p:nvSpPr>
        <p:spPr>
          <a:xfrm>
            <a:off x="5716746" y="844993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Syntax and Semantics Check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5041CE-26E5-101D-0FDA-DEF05A4F9DE6}"/>
              </a:ext>
            </a:extLst>
          </p:cNvPr>
          <p:cNvSpPr txBox="1"/>
          <p:nvPr/>
        </p:nvSpPr>
        <p:spPr>
          <a:xfrm>
            <a:off x="5716745" y="2616081"/>
            <a:ext cx="5469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Address translation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Pseudo primitive translation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See our paper for detail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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308678-7CDC-F753-A5CB-97530CD88BC2}"/>
              </a:ext>
            </a:extLst>
          </p:cNvPr>
          <p:cNvSpPr txBox="1"/>
          <p:nvPr/>
        </p:nvSpPr>
        <p:spPr>
          <a:xfrm>
            <a:off x="5716745" y="2154416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Primitive Translation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A2E4D5-393D-64FF-3DB9-97C2B7D9D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3637866"/>
            <a:ext cx="3739258" cy="3024279"/>
          </a:xfrm>
          <a:prstGeom prst="rect">
            <a:avLst/>
          </a:prstGeom>
        </p:spPr>
      </p:pic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53CF84D3-02A2-CC23-211D-C7C41FDE8B43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4422726" y="2153829"/>
            <a:ext cx="105268" cy="2996177"/>
          </a:xfrm>
          <a:prstGeom prst="curvedConnector3">
            <a:avLst>
              <a:gd name="adj1" fmla="val 31716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EB5A291C-6E05-56CA-12F3-8F25BC4A5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25771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Compiler Workflow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5716746" y="1306658"/>
            <a:ext cx="476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 the program string, check the syntax and argument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the Abstract Syntax Tree (AST)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9ABDF-983F-3248-3CD9-EC806A4B9A6C}"/>
              </a:ext>
            </a:extLst>
          </p:cNvPr>
          <p:cNvSpPr txBox="1"/>
          <p:nvPr/>
        </p:nvSpPr>
        <p:spPr>
          <a:xfrm>
            <a:off x="5716746" y="844993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Syntax and Semantics Check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5041CE-26E5-101D-0FDA-DEF05A4F9DE6}"/>
              </a:ext>
            </a:extLst>
          </p:cNvPr>
          <p:cNvSpPr txBox="1"/>
          <p:nvPr/>
        </p:nvSpPr>
        <p:spPr>
          <a:xfrm>
            <a:off x="5716745" y="2616081"/>
            <a:ext cx="54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address translation steps (detailed in the paper)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Translate the pseudo primitives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308678-7CDC-F753-A5CB-97530CD88BC2}"/>
              </a:ext>
            </a:extLst>
          </p:cNvPr>
          <p:cNvSpPr txBox="1"/>
          <p:nvPr/>
        </p:nvSpPr>
        <p:spPr>
          <a:xfrm>
            <a:off x="5716745" y="2154416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Primitive Translation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A1AD59-793D-58BC-4E3B-CCED36615B79}"/>
              </a:ext>
            </a:extLst>
          </p:cNvPr>
          <p:cNvSpPr txBox="1"/>
          <p:nvPr/>
        </p:nvSpPr>
        <p:spPr>
          <a:xfrm>
            <a:off x="5716745" y="3724076"/>
            <a:ext cx="5469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Formalized the hardware resource constraints into an SMT problem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first-come-first-serve and best-effort scheme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77BBF-B6FC-07DD-AF00-CFEF6625397A}"/>
              </a:ext>
            </a:extLst>
          </p:cNvPr>
          <p:cNvSpPr txBox="1"/>
          <p:nvPr/>
        </p:nvSpPr>
        <p:spPr>
          <a:xfrm>
            <a:off x="5716745" y="3262411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Program Allocation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5779D9-FC58-D5EB-298C-927B0C420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/>
          <a:stretch/>
        </p:blipFill>
        <p:spPr>
          <a:xfrm>
            <a:off x="88108" y="1744575"/>
            <a:ext cx="5628637" cy="34973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01E63B-1BAE-3F99-DB04-2F5436363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14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4E3CC1-88D4-EE85-CDD9-6136BCEAC8F4}"/>
              </a:ext>
            </a:extLst>
          </p:cNvPr>
          <p:cNvSpPr txBox="1"/>
          <p:nvPr/>
        </p:nvSpPr>
        <p:spPr>
          <a:xfrm>
            <a:off x="5716746" y="1306658"/>
            <a:ext cx="476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Parse the program string, check the syntax and argument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 the Abstract Syntax Tree (AST)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9ABDF-983F-3248-3CD9-EC806A4B9A6C}"/>
              </a:ext>
            </a:extLst>
          </p:cNvPr>
          <p:cNvSpPr txBox="1"/>
          <p:nvPr/>
        </p:nvSpPr>
        <p:spPr>
          <a:xfrm>
            <a:off x="5716746" y="844993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Syntax and Semantics Check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5041CE-26E5-101D-0FDA-DEF05A4F9DE6}"/>
              </a:ext>
            </a:extLst>
          </p:cNvPr>
          <p:cNvSpPr txBox="1"/>
          <p:nvPr/>
        </p:nvSpPr>
        <p:spPr>
          <a:xfrm>
            <a:off x="5716745" y="2616081"/>
            <a:ext cx="54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address translation steps (detailed in the paper)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Translate the pseudo primitives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308678-7CDC-F753-A5CB-97530CD88BC2}"/>
              </a:ext>
            </a:extLst>
          </p:cNvPr>
          <p:cNvSpPr txBox="1"/>
          <p:nvPr/>
        </p:nvSpPr>
        <p:spPr>
          <a:xfrm>
            <a:off x="5716745" y="2154416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Primitive Translation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A1AD59-793D-58BC-4E3B-CCED36615B79}"/>
              </a:ext>
            </a:extLst>
          </p:cNvPr>
          <p:cNvSpPr txBox="1"/>
          <p:nvPr/>
        </p:nvSpPr>
        <p:spPr>
          <a:xfrm>
            <a:off x="5716745" y="3724076"/>
            <a:ext cx="546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alpha val="29684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Formalized into an SMT problem with 5 constraints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777BBF-B6FC-07DD-AF00-CFEF6625397A}"/>
              </a:ext>
            </a:extLst>
          </p:cNvPr>
          <p:cNvSpPr txBox="1"/>
          <p:nvPr/>
        </p:nvSpPr>
        <p:spPr>
          <a:xfrm>
            <a:off x="5716745" y="3262411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1" lang="en-US" altLang="zh-CN" sz="2400" dirty="0">
                <a:solidFill>
                  <a:schemeClr val="tx1">
                    <a:alpha val="3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Program Allocation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F0994E-11F4-2106-4D6E-6D3F5604BD1E}"/>
              </a:ext>
            </a:extLst>
          </p:cNvPr>
          <p:cNvSpPr txBox="1"/>
          <p:nvPr/>
        </p:nvSpPr>
        <p:spPr>
          <a:xfrm>
            <a:off x="5716744" y="4555072"/>
            <a:ext cx="5524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Updating the data plane with the traffic running may result in undefined/unwanted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Utilize the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control flow flag  </a:t>
            </a:r>
            <a:r>
              <a:rPr kumimoji="1"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program_id</a:t>
            </a:r>
            <a:r>
              <a:rPr kumimoji="1"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enable a full program to be deployed/removed after an atomic rule update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4FCE3-7A02-33DC-E1F1-37F2AB0B80D1}"/>
              </a:ext>
            </a:extLst>
          </p:cNvPr>
          <p:cNvSpPr txBox="1"/>
          <p:nvPr/>
        </p:nvSpPr>
        <p:spPr>
          <a:xfrm>
            <a:off x="5716744" y="4093407"/>
            <a:ext cx="476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Consistent update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7FDA186B-6E92-02A9-CD40-557F3D620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1" y="1744679"/>
            <a:ext cx="5524802" cy="395879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B378943E-B20A-DD50-E4EF-465D562F3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61" name="标题 5">
            <a:extLst>
              <a:ext uri="{FF2B5EF4-FFF2-40B4-BE49-F238E27FC236}">
                <a16:creationId xmlns:a16="http://schemas.microsoft.com/office/drawing/2014/main" id="{7710A161-12EF-C72E-65D4-532A5B215C17}"/>
              </a:ext>
            </a:extLst>
          </p:cNvPr>
          <p:cNvSpPr txBox="1"/>
          <p:nvPr/>
        </p:nvSpPr>
        <p:spPr>
          <a:xfrm>
            <a:off x="1472964" y="125771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P4runpro Compiler Workflow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6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26780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040427-301E-1792-72E7-17757F421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56" y="1230138"/>
            <a:ext cx="2215896" cy="1343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B7105E9-4EA6-8F8E-F442-01D148EF9E63}"/>
                  </a:ext>
                </a:extLst>
              </p:cNvPr>
              <p:cNvSpPr txBox="1"/>
              <p:nvPr/>
            </p:nvSpPr>
            <p:spPr>
              <a:xfrm>
                <a:off x="1225296" y="2714657"/>
                <a:ext cx="9729216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implement our prototype on a 3.2 </a:t>
                </a:r>
                <a:r>
                  <a:rPr kumimoji="1"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Tbps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Intel Tofino</a:t>
                </a:r>
                <a:r>
                  <a:rPr kumimoji="1"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switch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plane: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10.5 K lines of P4-16 code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 RPBs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RPB table size: 2048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RPB physical memory size: 65536*32 bits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plane: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2.1 K lines of Python code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Traffic generation and analysis: Cisco </a:t>
                </a:r>
                <a:r>
                  <a:rPr kumimoji="1"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Trex</a:t>
                </a: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tcpreplay</a:t>
                </a: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:r>
                  <a:rPr kumimoji="1"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libpcap</a:t>
                </a:r>
                <a:endParaRPr kumimoji="1"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Our reference prototype: </a:t>
                </a:r>
                <a:r>
                  <a:rPr kumimoji="1" lang="en-US" altLang="zh-CN" sz="2000" b="1" i="1" u="sng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</a:t>
                </a:r>
                <a:r>
                  <a:rPr kumimoji="1" lang="en-US" altLang="zh-CN" sz="2000" b="1" i="1" u="sng" dirty="0" err="1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github.com</a:t>
                </a:r>
                <a:r>
                  <a:rPr kumimoji="1" lang="en-US" altLang="zh-CN" sz="2000" b="1" i="1" u="sng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/P4runpro/P4runpro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B7105E9-4EA6-8F8E-F442-01D148EF9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96" y="2714657"/>
                <a:ext cx="9729216" cy="2616101"/>
              </a:xfrm>
              <a:prstGeom prst="rect">
                <a:avLst/>
              </a:prstGeom>
              <a:blipFill>
                <a:blip r:embed="rId6"/>
                <a:stretch>
                  <a:fillRect l="-1043" t="-1932" b="-3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4EC4306B-4407-7E11-7E02-005AD4A4B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4" y="132896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806952" y="1017075"/>
            <a:ext cx="456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Generality and Expressiveness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D2528-A4B0-21A1-1CFF-3137B4BC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5" y="1860499"/>
            <a:ext cx="5063269" cy="3881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6687337" y="3090791"/>
            <a:ext cx="456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implemented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popular and various switch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Compare the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simplicity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P4runpro programs and corresponding P4 programs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C2DD9-C88E-6178-4627-92D247040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32" b="5684"/>
          <a:stretch/>
        </p:blipFill>
        <p:spPr>
          <a:xfrm>
            <a:off x="1038829" y="1860499"/>
            <a:ext cx="3350291" cy="3660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06FA20-5B9D-AE58-1B6B-CD1AFB1E2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6" r="241"/>
          <a:stretch/>
        </p:blipFill>
        <p:spPr>
          <a:xfrm>
            <a:off x="1038829" y="5521414"/>
            <a:ext cx="5051075" cy="220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BD617D-9B7E-E1BD-ADB3-52B28EC11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9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229356" y="1026697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Performance: Update Delay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D2528-A4B0-21A1-1CFF-3137B4BC44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5" y="1860499"/>
            <a:ext cx="5063269" cy="38815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6687337" y="3196021"/>
            <a:ext cx="456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Compared to </a:t>
            </a:r>
            <a:r>
              <a:rPr kumimoji="1" lang="en-US" altLang="zh-CN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(SIGCOMM ’23) and </a:t>
            </a:r>
            <a:r>
              <a:rPr kumimoji="1" lang="en-US" altLang="zh-CN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FlyMon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(SIGCOMM ’22)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14/15 programs are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41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Update the data plane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3C2DD9-C88E-6178-4627-92D247040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2" b="5684"/>
          <a:stretch/>
        </p:blipFill>
        <p:spPr>
          <a:xfrm>
            <a:off x="1038829" y="1860499"/>
            <a:ext cx="2415571" cy="3660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06FA20-5B9D-AE58-1B6B-CD1AFB1E2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6" r="241"/>
          <a:stretch/>
        </p:blipFill>
        <p:spPr>
          <a:xfrm>
            <a:off x="1038829" y="5521414"/>
            <a:ext cx="5051075" cy="220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7D9CC5-D597-54F5-C09A-853A7FF04D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0" r="239" b="5684"/>
          <a:stretch/>
        </p:blipFill>
        <p:spPr>
          <a:xfrm>
            <a:off x="4368800" y="1860499"/>
            <a:ext cx="1721104" cy="3660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7D1F86-4BE1-5695-8F7B-EDF83BD6E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10" name="标题 5">
            <a:extLst>
              <a:ext uri="{FF2B5EF4-FFF2-40B4-BE49-F238E27FC236}">
                <a16:creationId xmlns:a16="http://schemas.microsoft.com/office/drawing/2014/main" id="{05836220-6816-79E2-8B78-7AF946057EE9}"/>
              </a:ext>
            </a:extLst>
          </p:cNvPr>
          <p:cNvSpPr txBox="1"/>
          <p:nvPr/>
        </p:nvSpPr>
        <p:spPr>
          <a:xfrm>
            <a:off x="1472964" y="132896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9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229356" y="1026697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Performance: Allocation Delay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6089904" y="1846495"/>
            <a:ext cx="4913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Compared to </a:t>
            </a:r>
            <a:r>
              <a:rPr kumimoji="1" lang="en-US" altLang="zh-CN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ActiveRMT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(SIGCOMM ’23)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 rounds (X-axis)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program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Workload programs: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In-network cache (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Stateless Load balancer (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Heavy Hitter Detector (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HH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Mixed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the three programs above</a:t>
            </a:r>
            <a:endParaRPr kumimoji="1" lang="en-US" altLang="zh-C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P4runpro compiler can compute the allocation result in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 </a:t>
            </a:r>
            <a:r>
              <a:rPr kumimoji="1" lang="en-US" altLang="zh-CN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kumimoji="1" lang="en-US" altLang="zh-CN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P4runpro’s allocation scheme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not sensitive to the distribution of allocated programs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8F671A-32B3-2E9C-DD3E-22A3F5BB8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2" y="1840714"/>
            <a:ext cx="4836688" cy="3176571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98644EC6-4335-D3AB-AB60-9637A7A70A82}"/>
              </a:ext>
            </a:extLst>
          </p:cNvPr>
          <p:cNvCxnSpPr>
            <a:stCxn id="6" idx="0"/>
          </p:cNvCxnSpPr>
          <p:nvPr/>
        </p:nvCxnSpPr>
        <p:spPr>
          <a:xfrm rot="16200000" flipH="1" flipV="1">
            <a:off x="6456387" y="825707"/>
            <a:ext cx="1069418" cy="3110993"/>
          </a:xfrm>
          <a:prstGeom prst="curvedConnector4">
            <a:avLst>
              <a:gd name="adj1" fmla="val -21376"/>
              <a:gd name="adj2" fmla="val 8948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5255359A-4A5B-39D4-17F4-FDF53FFD83A0}"/>
              </a:ext>
            </a:extLst>
          </p:cNvPr>
          <p:cNvCxnSpPr/>
          <p:nvPr/>
        </p:nvCxnSpPr>
        <p:spPr>
          <a:xfrm rot="10800000">
            <a:off x="5435600" y="3911600"/>
            <a:ext cx="654305" cy="47752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D594CF38-6377-36F0-FB8E-337A5B953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9EDB98FF-4AC0-5147-EB6A-E0870B73F878}"/>
              </a:ext>
            </a:extLst>
          </p:cNvPr>
          <p:cNvSpPr txBox="1"/>
          <p:nvPr/>
        </p:nvSpPr>
        <p:spPr>
          <a:xfrm>
            <a:off x="1472964" y="132896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右箭头 92">
            <a:extLst>
              <a:ext uri="{FF2B5EF4-FFF2-40B4-BE49-F238E27FC236}">
                <a16:creationId xmlns:a16="http://schemas.microsoft.com/office/drawing/2014/main" id="{BC27AC03-D8E3-AAA4-F1E6-3343CE0EF9A5}"/>
              </a:ext>
            </a:extLst>
          </p:cNvPr>
          <p:cNvSpPr/>
          <p:nvPr/>
        </p:nvSpPr>
        <p:spPr>
          <a:xfrm>
            <a:off x="58848" y="2014989"/>
            <a:ext cx="7624869" cy="304109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alpha val="59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标题 5"/>
          <p:cNvSpPr txBox="1"/>
          <p:nvPr/>
        </p:nvSpPr>
        <p:spPr>
          <a:xfrm>
            <a:off x="1478208" y="125254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 in RMT: a Single Data Plane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CF9EC-A9F4-A258-46F3-9B24DE05CCB7}"/>
              </a:ext>
            </a:extLst>
          </p:cNvPr>
          <p:cNvSpPr txBox="1"/>
          <p:nvPr/>
        </p:nvSpPr>
        <p:spPr>
          <a:xfrm>
            <a:off x="1719477" y="1214603"/>
            <a:ext cx="883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RMT programmable switches only support a single-context data plane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60758632-6B31-2AF8-58BB-8F9BBD3E6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844" y="1081216"/>
            <a:ext cx="720633" cy="720633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221CC73C-6A6E-02C4-CE20-D8C7003C7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6533" y="2477377"/>
            <a:ext cx="423350" cy="369332"/>
          </a:xfrm>
          <a:prstGeom prst="rect">
            <a:avLst/>
          </a:prstGeom>
        </p:spPr>
      </p:pic>
      <p:grpSp>
        <p:nvGrpSpPr>
          <p:cNvPr id="88" name="组合 87">
            <a:extLst>
              <a:ext uri="{FF2B5EF4-FFF2-40B4-BE49-F238E27FC236}">
                <a16:creationId xmlns:a16="http://schemas.microsoft.com/office/drawing/2014/main" id="{5C65DCB1-57AC-7DB5-D862-D34E9AA80F8D}"/>
              </a:ext>
            </a:extLst>
          </p:cNvPr>
          <p:cNvGrpSpPr/>
          <p:nvPr/>
        </p:nvGrpSpPr>
        <p:grpSpPr>
          <a:xfrm>
            <a:off x="938930" y="4238697"/>
            <a:ext cx="1079242" cy="708054"/>
            <a:chOff x="4324964" y="3748034"/>
            <a:chExt cx="1079242" cy="708054"/>
          </a:xfrm>
        </p:grpSpPr>
        <p:sp>
          <p:nvSpPr>
            <p:cNvPr id="75" name="立方体 74">
              <a:extLst>
                <a:ext uri="{FF2B5EF4-FFF2-40B4-BE49-F238E27FC236}">
                  <a16:creationId xmlns:a16="http://schemas.microsoft.com/office/drawing/2014/main" id="{52DEEBCB-1C27-356A-8C43-48B04A69EAD5}"/>
                </a:ext>
              </a:extLst>
            </p:cNvPr>
            <p:cNvSpPr/>
            <p:nvPr/>
          </p:nvSpPr>
          <p:spPr>
            <a:xfrm>
              <a:off x="4324964" y="3748034"/>
              <a:ext cx="1079242" cy="654649"/>
            </a:xfrm>
            <a:prstGeom prst="cube">
              <a:avLst>
                <a:gd name="adj" fmla="val 53632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251F552F-FDC6-41FC-17A2-239B47D6F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903" y="3832261"/>
              <a:ext cx="626724" cy="20627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81EE171B-7CE8-5496-4E01-4D165AF87D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3919" y="3801439"/>
              <a:ext cx="390418" cy="24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C6D8662-A445-FA29-A67E-0187D19D2C69}"/>
                </a:ext>
              </a:extLst>
            </p:cNvPr>
            <p:cNvSpPr txBox="1"/>
            <p:nvPr/>
          </p:nvSpPr>
          <p:spPr>
            <a:xfrm>
              <a:off x="4402020" y="4086756"/>
              <a:ext cx="66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RMT</a:t>
              </a:r>
              <a:endPara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9" name="图片 88">
            <a:extLst>
              <a:ext uri="{FF2B5EF4-FFF2-40B4-BE49-F238E27FC236}">
                <a16:creationId xmlns:a16="http://schemas.microsoft.com/office/drawing/2014/main" id="{E5D847F5-7136-5A37-954D-E72AF40A4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224" y="2239505"/>
            <a:ext cx="789968" cy="789968"/>
          </a:xfrm>
          <a:prstGeom prst="rect">
            <a:avLst/>
          </a:prstGeom>
        </p:spPr>
      </p:pic>
      <p:sp>
        <p:nvSpPr>
          <p:cNvPr id="90" name="右箭头 89">
            <a:extLst>
              <a:ext uri="{FF2B5EF4-FFF2-40B4-BE49-F238E27FC236}">
                <a16:creationId xmlns:a16="http://schemas.microsoft.com/office/drawing/2014/main" id="{E26D6E17-95E4-7CB0-6DD0-F26F20588C3A}"/>
              </a:ext>
            </a:extLst>
          </p:cNvPr>
          <p:cNvSpPr/>
          <p:nvPr/>
        </p:nvSpPr>
        <p:spPr>
          <a:xfrm rot="5400000">
            <a:off x="1212957" y="3535937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008AF74-3688-AE34-8BDB-87CE4229306D}"/>
              </a:ext>
            </a:extLst>
          </p:cNvPr>
          <p:cNvSpPr txBox="1"/>
          <p:nvPr/>
        </p:nvSpPr>
        <p:spPr>
          <a:xfrm>
            <a:off x="796102" y="3038025"/>
            <a:ext cx="136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prog1.p4</a:t>
            </a:r>
            <a:endParaRPr kumimoji="1"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B201D4B-A7B7-7737-6821-AC5BE1E52587}"/>
              </a:ext>
            </a:extLst>
          </p:cNvPr>
          <p:cNvSpPr txBox="1"/>
          <p:nvPr/>
        </p:nvSpPr>
        <p:spPr>
          <a:xfrm>
            <a:off x="114255" y="3369177"/>
            <a:ext cx="101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 </a:t>
            </a: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&amp; install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A0DDB0D-9CBC-29AD-14EB-75A632FD2C85}"/>
              </a:ext>
            </a:extLst>
          </p:cNvPr>
          <p:cNvGrpSpPr/>
          <p:nvPr/>
        </p:nvGrpSpPr>
        <p:grpSpPr>
          <a:xfrm>
            <a:off x="2708786" y="3260655"/>
            <a:ext cx="1079242" cy="654649"/>
            <a:chOff x="4324964" y="3748034"/>
            <a:chExt cx="1079242" cy="654649"/>
          </a:xfrm>
        </p:grpSpPr>
        <p:sp>
          <p:nvSpPr>
            <p:cNvPr id="95" name="立方体 94">
              <a:extLst>
                <a:ext uri="{FF2B5EF4-FFF2-40B4-BE49-F238E27FC236}">
                  <a16:creationId xmlns:a16="http://schemas.microsoft.com/office/drawing/2014/main" id="{7ED7AABD-E16E-6815-604E-5AF54A0C539E}"/>
                </a:ext>
              </a:extLst>
            </p:cNvPr>
            <p:cNvSpPr/>
            <p:nvPr/>
          </p:nvSpPr>
          <p:spPr>
            <a:xfrm>
              <a:off x="4324964" y="3748034"/>
              <a:ext cx="1079242" cy="654649"/>
            </a:xfrm>
            <a:prstGeom prst="cube">
              <a:avLst>
                <a:gd name="adj" fmla="val 53632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6" name="直线箭头连接符 95">
              <a:extLst>
                <a:ext uri="{FF2B5EF4-FFF2-40B4-BE49-F238E27FC236}">
                  <a16:creationId xmlns:a16="http://schemas.microsoft.com/office/drawing/2014/main" id="{57AA42CE-9B77-F846-AB65-E0DB8AA6A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903" y="3832261"/>
              <a:ext cx="626724" cy="20627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A7573272-6A53-DE0A-1578-4F57376BC3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3919" y="3801439"/>
              <a:ext cx="390418" cy="24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B6CFAA05-A2DE-F8F5-3675-E4581FD97EAC}"/>
              </a:ext>
            </a:extLst>
          </p:cNvPr>
          <p:cNvSpPr txBox="1"/>
          <p:nvPr/>
        </p:nvSpPr>
        <p:spPr>
          <a:xfrm>
            <a:off x="2219173" y="3955253"/>
            <a:ext cx="173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Fixed-function switch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75977FE-B3B5-F85E-52B3-405B0454F740}"/>
              </a:ext>
            </a:extLst>
          </p:cNvPr>
          <p:cNvSpPr txBox="1"/>
          <p:nvPr/>
        </p:nvSpPr>
        <p:spPr>
          <a:xfrm>
            <a:off x="2708786" y="3571194"/>
            <a:ext cx="77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prog1</a:t>
            </a:r>
            <a:endParaRPr kumimoji="1"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BE84C8E-6ADE-5C56-787C-E380912FCF1E}"/>
              </a:ext>
            </a:extLst>
          </p:cNvPr>
          <p:cNvSpPr txBox="1"/>
          <p:nvPr/>
        </p:nvSpPr>
        <p:spPr>
          <a:xfrm>
            <a:off x="2257930" y="5444901"/>
            <a:ext cx="8073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deploy a new program 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prog2.p4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the operator needs: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Couple the new function with the original ones: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 and difficult to manage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Interrupt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 traffic and reprovision the switch: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unavailable time for services</a:t>
            </a: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955573D-0CA3-936B-513B-FD7AB8DC62E6}"/>
              </a:ext>
            </a:extLst>
          </p:cNvPr>
          <p:cNvGrpSpPr/>
          <p:nvPr/>
        </p:nvGrpSpPr>
        <p:grpSpPr>
          <a:xfrm>
            <a:off x="3858515" y="2223908"/>
            <a:ext cx="2496010" cy="1175874"/>
            <a:chOff x="4648538" y="1874651"/>
            <a:chExt cx="2496010" cy="1175874"/>
          </a:xfrm>
        </p:grpSpPr>
        <p:pic>
          <p:nvPicPr>
            <p:cNvPr id="113" name="图形 112">
              <a:extLst>
                <a:ext uri="{FF2B5EF4-FFF2-40B4-BE49-F238E27FC236}">
                  <a16:creationId xmlns:a16="http://schemas.microsoft.com/office/drawing/2014/main" id="{61E222DA-C091-068E-7B05-AF0B4A7C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84868" y="2112523"/>
              <a:ext cx="423350" cy="369332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56D9C0F4-F881-7871-0D30-110AB219A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1559" y="1874651"/>
              <a:ext cx="789968" cy="789968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981DA44-4B45-70E6-F76E-0D6040E636B5}"/>
                </a:ext>
              </a:extLst>
            </p:cNvPr>
            <p:cNvSpPr txBox="1"/>
            <p:nvPr/>
          </p:nvSpPr>
          <p:spPr>
            <a:xfrm>
              <a:off x="4648538" y="2681193"/>
              <a:ext cx="2496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i="1" dirty="0">
                  <a:latin typeface="Calibri" panose="020F0502020204030204" pitchFamily="34" charset="0"/>
                  <a:cs typeface="Calibri" panose="020F0502020204030204" pitchFamily="34" charset="0"/>
                </a:rPr>
                <a:t>prog1_and_prog2.p4</a:t>
              </a:r>
              <a:endParaRPr kumimoji="1" lang="zh-CN" altLang="en-US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0" name="立方体 119">
            <a:extLst>
              <a:ext uri="{FF2B5EF4-FFF2-40B4-BE49-F238E27FC236}">
                <a16:creationId xmlns:a16="http://schemas.microsoft.com/office/drawing/2014/main" id="{477554DB-2A60-02BC-4442-1432DF9D82AC}"/>
              </a:ext>
            </a:extLst>
          </p:cNvPr>
          <p:cNvSpPr/>
          <p:nvPr/>
        </p:nvSpPr>
        <p:spPr>
          <a:xfrm>
            <a:off x="4447163" y="4235899"/>
            <a:ext cx="1079242" cy="654649"/>
          </a:xfrm>
          <a:prstGeom prst="cube">
            <a:avLst>
              <a:gd name="adj" fmla="val 5363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E6E0E23-847D-9571-E046-F69A51227DF9}"/>
              </a:ext>
            </a:extLst>
          </p:cNvPr>
          <p:cNvSpPr txBox="1"/>
          <p:nvPr/>
        </p:nvSpPr>
        <p:spPr>
          <a:xfrm>
            <a:off x="3824690" y="4947838"/>
            <a:ext cx="200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Interrupted switch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39B7CC4-1CFD-3C61-3ED8-5D048EC1A73C}"/>
              </a:ext>
            </a:extLst>
          </p:cNvPr>
          <p:cNvSpPr txBox="1"/>
          <p:nvPr/>
        </p:nvSpPr>
        <p:spPr>
          <a:xfrm>
            <a:off x="4494949" y="4571659"/>
            <a:ext cx="66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RMT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立方体 127">
            <a:extLst>
              <a:ext uri="{FF2B5EF4-FFF2-40B4-BE49-F238E27FC236}">
                <a16:creationId xmlns:a16="http://schemas.microsoft.com/office/drawing/2014/main" id="{3E5AB883-6460-A9B3-CC04-CF85B4C096DA}"/>
              </a:ext>
            </a:extLst>
          </p:cNvPr>
          <p:cNvSpPr/>
          <p:nvPr/>
        </p:nvSpPr>
        <p:spPr>
          <a:xfrm>
            <a:off x="6294549" y="3216306"/>
            <a:ext cx="1079242" cy="654649"/>
          </a:xfrm>
          <a:prstGeom prst="cube">
            <a:avLst>
              <a:gd name="adj" fmla="val 5363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257179B-6619-8AD9-F660-30122A3065D1}"/>
              </a:ext>
            </a:extLst>
          </p:cNvPr>
          <p:cNvSpPr txBox="1"/>
          <p:nvPr/>
        </p:nvSpPr>
        <p:spPr>
          <a:xfrm>
            <a:off x="6062061" y="3940526"/>
            <a:ext cx="154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fixed-function switch</a:t>
            </a:r>
          </a:p>
        </p:txBody>
      </p:sp>
      <p:sp>
        <p:nvSpPr>
          <p:cNvPr id="132" name="右箭头 131">
            <a:extLst>
              <a:ext uri="{FF2B5EF4-FFF2-40B4-BE49-F238E27FC236}">
                <a16:creationId xmlns:a16="http://schemas.microsoft.com/office/drawing/2014/main" id="{0382DB23-10AB-9382-6B1E-AB811A3AE79C}"/>
              </a:ext>
            </a:extLst>
          </p:cNvPr>
          <p:cNvSpPr/>
          <p:nvPr/>
        </p:nvSpPr>
        <p:spPr>
          <a:xfrm rot="5400000">
            <a:off x="4848204" y="3535173"/>
            <a:ext cx="480273" cy="39375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80EEF7ED-F7AA-51C5-5227-DA911E28D50A}"/>
              </a:ext>
            </a:extLst>
          </p:cNvPr>
          <p:cNvGrpSpPr/>
          <p:nvPr/>
        </p:nvGrpSpPr>
        <p:grpSpPr>
          <a:xfrm>
            <a:off x="7545953" y="1773981"/>
            <a:ext cx="3872610" cy="2166545"/>
            <a:chOff x="8373442" y="1680787"/>
            <a:chExt cx="3872610" cy="2166545"/>
          </a:xfrm>
        </p:grpSpPr>
        <p:pic>
          <p:nvPicPr>
            <p:cNvPr id="134" name="图形 133">
              <a:extLst>
                <a:ext uri="{FF2B5EF4-FFF2-40B4-BE49-F238E27FC236}">
                  <a16:creationId xmlns:a16="http://schemas.microsoft.com/office/drawing/2014/main" id="{76471D61-86D7-142D-A3F7-06282E68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0134" y="1680787"/>
              <a:ext cx="3015918" cy="1108359"/>
            </a:xfrm>
            <a:prstGeom prst="rect">
              <a:avLst/>
            </a:prstGeom>
          </p:spPr>
        </p:pic>
        <p:pic>
          <p:nvPicPr>
            <p:cNvPr id="136" name="图形 135">
              <a:extLst>
                <a:ext uri="{FF2B5EF4-FFF2-40B4-BE49-F238E27FC236}">
                  <a16:creationId xmlns:a16="http://schemas.microsoft.com/office/drawing/2014/main" id="{473D6C01-5136-6D17-8261-05FF81F8F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6476" y="2703292"/>
              <a:ext cx="823734" cy="823734"/>
            </a:xfrm>
            <a:prstGeom prst="rect">
              <a:avLst/>
            </a:prstGeom>
          </p:spPr>
        </p:pic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F35B7999-D636-9FAE-FC32-EEBB75BFBAFC}"/>
                </a:ext>
              </a:extLst>
            </p:cNvPr>
            <p:cNvSpPr txBox="1"/>
            <p:nvPr/>
          </p:nvSpPr>
          <p:spPr>
            <a:xfrm>
              <a:off x="9632810" y="1956502"/>
              <a:ext cx="2218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Orthogonal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programs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need to be separated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25CB2322-5736-C273-B594-3BC101C8EAB6}"/>
                </a:ext>
              </a:extLst>
            </p:cNvPr>
            <p:cNvSpPr txBox="1"/>
            <p:nvPr/>
          </p:nvSpPr>
          <p:spPr>
            <a:xfrm>
              <a:off x="8373442" y="3478000"/>
              <a:ext cx="1370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Programmer</a:t>
              </a: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FA482B0-48A2-534A-F838-34387E00520A}"/>
              </a:ext>
            </a:extLst>
          </p:cNvPr>
          <p:cNvGrpSpPr/>
          <p:nvPr/>
        </p:nvGrpSpPr>
        <p:grpSpPr>
          <a:xfrm>
            <a:off x="8078717" y="3006661"/>
            <a:ext cx="3868316" cy="2166545"/>
            <a:chOff x="8373442" y="1680787"/>
            <a:chExt cx="3872610" cy="2166545"/>
          </a:xfrm>
        </p:grpSpPr>
        <p:pic>
          <p:nvPicPr>
            <p:cNvPr id="141" name="图形 140">
              <a:extLst>
                <a:ext uri="{FF2B5EF4-FFF2-40B4-BE49-F238E27FC236}">
                  <a16:creationId xmlns:a16="http://schemas.microsoft.com/office/drawing/2014/main" id="{4937F76F-F6AE-9FA9-810D-5A69A0F1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0134" y="1680787"/>
              <a:ext cx="3015918" cy="1108359"/>
            </a:xfrm>
            <a:prstGeom prst="rect">
              <a:avLst/>
            </a:prstGeom>
          </p:spPr>
        </p:pic>
        <p:pic>
          <p:nvPicPr>
            <p:cNvPr id="142" name="图形 141">
              <a:extLst>
                <a:ext uri="{FF2B5EF4-FFF2-40B4-BE49-F238E27FC236}">
                  <a16:creationId xmlns:a16="http://schemas.microsoft.com/office/drawing/2014/main" id="{F517A913-09C7-C39A-ADE6-C03DC547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6476" y="2703292"/>
              <a:ext cx="823734" cy="823734"/>
            </a:xfrm>
            <a:prstGeom prst="rect">
              <a:avLst/>
            </a:prstGeom>
          </p:spPr>
        </p:pic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3DD93871-0C9D-099A-5EEA-4DEDE39A795C}"/>
                </a:ext>
              </a:extLst>
            </p:cNvPr>
            <p:cNvSpPr txBox="1"/>
            <p:nvPr/>
          </p:nvSpPr>
          <p:spPr>
            <a:xfrm>
              <a:off x="9632810" y="1956502"/>
              <a:ext cx="2218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Traffic cannot be interrupted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06F73104-6E3F-6B35-43A7-D9B064F2A40D}"/>
                </a:ext>
              </a:extLst>
            </p:cNvPr>
            <p:cNvSpPr txBox="1"/>
            <p:nvPr/>
          </p:nvSpPr>
          <p:spPr>
            <a:xfrm>
              <a:off x="8373442" y="3478000"/>
              <a:ext cx="1370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Operator</a:t>
              </a:r>
            </a:p>
          </p:txBody>
        </p:sp>
      </p:grp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4B9A5FE2-E634-41A6-DE46-063AA9E79E84}"/>
              </a:ext>
            </a:extLst>
          </p:cNvPr>
          <p:cNvCxnSpPr>
            <a:cxnSpLocks/>
          </p:cNvCxnSpPr>
          <p:nvPr/>
        </p:nvCxnSpPr>
        <p:spPr>
          <a:xfrm flipV="1">
            <a:off x="6500381" y="3291738"/>
            <a:ext cx="626724" cy="20627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761FD3B0-C880-0B76-4650-E7C7CD868F7E}"/>
              </a:ext>
            </a:extLst>
          </p:cNvPr>
          <p:cNvCxnSpPr>
            <a:cxnSpLocks/>
          </p:cNvCxnSpPr>
          <p:nvPr/>
        </p:nvCxnSpPr>
        <p:spPr>
          <a:xfrm flipH="1" flipV="1">
            <a:off x="6613397" y="3260916"/>
            <a:ext cx="390418" cy="2430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222A2208-A050-023D-21FB-CEF072CC8C31}"/>
              </a:ext>
            </a:extLst>
          </p:cNvPr>
          <p:cNvSpPr txBox="1"/>
          <p:nvPr/>
        </p:nvSpPr>
        <p:spPr>
          <a:xfrm>
            <a:off x="6057821" y="3551154"/>
            <a:ext cx="1203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i="1" dirty="0">
                <a:latin typeface="Calibri" panose="020F0502020204030204" pitchFamily="34" charset="0"/>
                <a:cs typeface="Calibri" panose="020F0502020204030204" pitchFamily="34" charset="0"/>
              </a:rPr>
              <a:t>prog1&amp;2</a:t>
            </a:r>
            <a:endParaRPr kumimoji="1" lang="zh-CN" altLang="en-US" sz="1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698DBCAB-CEB3-D6EA-AB2B-39D238B72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229356" y="1026697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Performance: Resource Utilization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1096264" y="4660180"/>
            <a:ext cx="998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Continuously deploy the program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until the compiler fails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65%</a:t>
            </a:r>
            <a:r>
              <a:rPr kumimoji="1" lang="zh-CN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～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utilization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0E4BD-D2F3-1BBE-647C-011177620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04" y="1729186"/>
            <a:ext cx="5600700" cy="2298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5BDFF0-0CB6-240F-1AA6-65E9FE51CDAB}"/>
              </a:ext>
            </a:extLst>
          </p:cNvPr>
          <p:cNvSpPr txBox="1"/>
          <p:nvPr/>
        </p:nvSpPr>
        <p:spPr>
          <a:xfrm>
            <a:off x="7432142" y="1549917"/>
            <a:ext cx="2795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Memory utilization: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106E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 	38%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FF76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100%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1897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HH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78%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D727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Mixed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65%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Table entry utilization: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106E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75%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FF76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70%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18971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HH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80%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rgbClr val="D727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Mixed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	70%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B56A94-B607-81A7-8FD1-21FCACAB2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13" name="标题 5">
            <a:extLst>
              <a:ext uri="{FF2B5EF4-FFF2-40B4-BE49-F238E27FC236}">
                <a16:creationId xmlns:a16="http://schemas.microsoft.com/office/drawing/2014/main" id="{C6AD31EF-F348-B797-8935-18DB7AD5F7E4}"/>
              </a:ext>
            </a:extLst>
          </p:cNvPr>
          <p:cNvSpPr txBox="1"/>
          <p:nvPr/>
        </p:nvSpPr>
        <p:spPr>
          <a:xfrm>
            <a:off x="1472964" y="132896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7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229356" y="1026697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Performance: Program Capacity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1096264" y="4660180"/>
            <a:ext cx="998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 2 new workloads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NetCache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(NC) and All-mixed that contains all the implemented 15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Concurrently run a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of 2.8K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isolated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LB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Concurrently run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77 to 1.3K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isolated programs under the All-mixed workload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5BDFF0-0CB6-240F-1AA6-65E9FE51CDAB}"/>
              </a:ext>
            </a:extLst>
          </p:cNvPr>
          <p:cNvSpPr txBox="1"/>
          <p:nvPr/>
        </p:nvSpPr>
        <p:spPr>
          <a:xfrm>
            <a:off x="6950974" y="2579480"/>
            <a:ext cx="3998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Requested memory size ranging from </a:t>
            </a:r>
            <a:r>
              <a:rPr kumimoji="1"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1024B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kumimoji="1"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4096B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Number of elastic </a:t>
            </a:r>
            <a:r>
              <a:rPr kumimoji="1" lang="en-US" altLang="zh-CN" sz="16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blocks ranging from </a:t>
            </a:r>
            <a:r>
              <a:rPr kumimoji="1"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kumimoji="1" lang="en-US" altLang="zh-CN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256 </a:t>
            </a:r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(HH does not have)</a:t>
            </a:r>
            <a:endParaRPr kumimoji="1" lang="en-US" altLang="zh-CN" sz="1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4554EC-11FA-27C1-6677-A001FF47E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13" y="1726249"/>
            <a:ext cx="4115991" cy="2778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E3AD2-F0F2-62B2-5B41-CBAA64D2E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sp>
        <p:nvSpPr>
          <p:cNvPr id="10" name="标题 5">
            <a:extLst>
              <a:ext uri="{FF2B5EF4-FFF2-40B4-BE49-F238E27FC236}">
                <a16:creationId xmlns:a16="http://schemas.microsoft.com/office/drawing/2014/main" id="{520E0A06-7051-E0C5-40FB-255773F95F6C}"/>
              </a:ext>
            </a:extLst>
          </p:cNvPr>
          <p:cNvSpPr txBox="1"/>
          <p:nvPr/>
        </p:nvSpPr>
        <p:spPr>
          <a:xfrm>
            <a:off x="1472964" y="132896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17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72963" y="123425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Studies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222BD-4F10-6EEA-6A99-1D66A20880D9}"/>
              </a:ext>
            </a:extLst>
          </p:cNvPr>
          <p:cNvSpPr txBox="1"/>
          <p:nvPr/>
        </p:nvSpPr>
        <p:spPr>
          <a:xfrm>
            <a:off x="3229354" y="1341203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Stateless load balancer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BA041-C946-ECC5-047C-69CCFCEDACF0}"/>
              </a:ext>
            </a:extLst>
          </p:cNvPr>
          <p:cNvSpPr txBox="1"/>
          <p:nvPr/>
        </p:nvSpPr>
        <p:spPr>
          <a:xfrm>
            <a:off x="2256759" y="5213024"/>
            <a:ext cx="766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Nothing different but the </a:t>
            </a:r>
            <a:r>
              <a:rPr kumimoji="1" lang="en-US" altLang="zh-CN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reaction time</a:t>
            </a:r>
            <a:r>
              <a:rPr kumimoji="1"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A212F9-9D01-42AD-7C0F-9812B7D30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D207833-A7F9-5588-B69F-FA6623C89EC0}"/>
              </a:ext>
            </a:extLst>
          </p:cNvPr>
          <p:cNvGrpSpPr/>
          <p:nvPr/>
        </p:nvGrpSpPr>
        <p:grpSpPr>
          <a:xfrm>
            <a:off x="1051609" y="2126675"/>
            <a:ext cx="10078391" cy="2000085"/>
            <a:chOff x="1054968" y="1773782"/>
            <a:chExt cx="10078391" cy="20000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F17998-F021-C305-B426-88013050F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968" y="1773782"/>
              <a:ext cx="3215213" cy="200008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A0C5B6A-9AB4-F0B7-15AE-07832F2F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393" y="1773782"/>
              <a:ext cx="3215214" cy="200008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9A9CB75-0321-E0F9-D1E7-34A13859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145" y="1773783"/>
              <a:ext cx="3215214" cy="1989548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A2957F5-CE88-E740-B6AC-AE5BB7FC4469}"/>
              </a:ext>
            </a:extLst>
          </p:cNvPr>
          <p:cNvSpPr txBox="1"/>
          <p:nvPr/>
        </p:nvSpPr>
        <p:spPr>
          <a:xfrm>
            <a:off x="-203137" y="1343176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In-network cache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3F77A5-8CF6-C090-9CF9-7F47B3171344}"/>
              </a:ext>
            </a:extLst>
          </p:cNvPr>
          <p:cNvSpPr txBox="1"/>
          <p:nvPr/>
        </p:nvSpPr>
        <p:spPr>
          <a:xfrm>
            <a:off x="6661845" y="1343176"/>
            <a:ext cx="572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Heavy hitter detector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DD4915-DD2C-88D3-9FE6-EE9B2DC906F2}"/>
              </a:ext>
            </a:extLst>
          </p:cNvPr>
          <p:cNvSpPr txBox="1"/>
          <p:nvPr/>
        </p:nvSpPr>
        <p:spPr>
          <a:xfrm>
            <a:off x="998845" y="4267776"/>
            <a:ext cx="326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Ground truth: cache read flow with the hit rate of 0.6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A82F8D-536F-311C-A198-C2A2445FAE92}"/>
              </a:ext>
            </a:extLst>
          </p:cNvPr>
          <p:cNvSpPr txBox="1"/>
          <p:nvPr/>
        </p:nvSpPr>
        <p:spPr>
          <a:xfrm>
            <a:off x="4485034" y="4262660"/>
            <a:ext cx="342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valuation index: imbalance rate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108F92-B1E9-48C5-1E12-8A9E04FBFE94}"/>
              </a:ext>
            </a:extLst>
          </p:cNvPr>
          <p:cNvSpPr txBox="1"/>
          <p:nvPr/>
        </p:nvSpPr>
        <p:spPr>
          <a:xfrm>
            <a:off x="7914786" y="4267016"/>
            <a:ext cx="321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1"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valuation index: F1 score</a:t>
            </a:r>
          </a:p>
        </p:txBody>
      </p:sp>
    </p:spTree>
    <p:extLst>
      <p:ext uri="{BB962C8B-B14F-4D97-AF65-F5344CB8AC3E}">
        <p14:creationId xmlns:p14="http://schemas.microsoft.com/office/powerpoint/2010/main" val="1219767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485156" y="126780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3C4AFBD5-106D-442B-83CD-EA9A49269649}"/>
              </a:ext>
            </a:extLst>
          </p:cNvPr>
          <p:cNvSpPr txBox="1"/>
          <p:nvPr/>
        </p:nvSpPr>
        <p:spPr>
          <a:xfrm>
            <a:off x="926754" y="952253"/>
            <a:ext cx="10326300" cy="379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P4runpro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achieves runtime programmability for RMT switches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Provides a one-shot compiled data plane to virtualize the hardware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Provides an expressive primitive set for general-purpose switch programming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Supports automatic runtime program deployment in a few hundred milliseconds</a:t>
            </a: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Our paper: </a:t>
            </a:r>
            <a:r>
              <a:rPr kumimoji="1" lang="en-US" altLang="zh-CN" sz="2000" b="1" i="1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kumimoji="1" lang="en-US" altLang="zh-CN" sz="2000" b="1" i="1" u="sng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kumimoji="1" lang="en-US" altLang="zh-CN" sz="2000" b="1" i="1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/10.1145/3651890.3672230</a:t>
            </a:r>
            <a:endParaRPr kumimoji="1"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Our prototype: </a:t>
            </a:r>
            <a:r>
              <a:rPr kumimoji="1" lang="en-US" altLang="zh-CN" sz="2000" b="1" i="1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https://github.com/P4runpro/P4runpro</a:t>
            </a:r>
            <a:endParaRPr kumimoji="1" lang="en-US" altLang="zh-CN" sz="2000" b="1" i="1" u="sng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kumimoji="1"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This presentation is supported by the </a:t>
            </a:r>
            <a:r>
              <a:rPr lang="en" altLang="zh-CN" sz="2000" b="1" i="1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Deng Feng Fund</a:t>
            </a:r>
            <a:r>
              <a:rPr kumimoji="1" lang="en-US" altLang="zh-CN" sz="2000" b="1" i="1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Tsinghua University</a:t>
            </a:r>
            <a:endParaRPr kumimoji="1"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E7E9FE-7CC9-9575-34F3-C3EDF2DF5026}"/>
              </a:ext>
            </a:extLst>
          </p:cNvPr>
          <p:cNvSpPr txBox="1"/>
          <p:nvPr/>
        </p:nvSpPr>
        <p:spPr>
          <a:xfrm>
            <a:off x="926754" y="4444840"/>
            <a:ext cx="10326300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Thanks!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76D8A9-5C93-00C4-C355-07546D110A54}"/>
              </a:ext>
            </a:extLst>
          </p:cNvPr>
          <p:cNvSpPr txBox="1"/>
          <p:nvPr/>
        </p:nvSpPr>
        <p:spPr>
          <a:xfrm>
            <a:off x="938946" y="5530650"/>
            <a:ext cx="103263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Contact: </a:t>
            </a:r>
            <a:r>
              <a:rPr kumimoji="1" lang="en-US" altLang="zh-CN" sz="2000" b="1" i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yangyifan0202@gmail.com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418629-FE44-FA6B-A931-6CFCFCE69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右箭头 11">
            <a:extLst>
              <a:ext uri="{FF2B5EF4-FFF2-40B4-BE49-F238E27FC236}">
                <a16:creationId xmlns:a16="http://schemas.microsoft.com/office/drawing/2014/main" id="{3A412D85-E180-3B53-D6BA-4F75D876DD64}"/>
              </a:ext>
            </a:extLst>
          </p:cNvPr>
          <p:cNvSpPr/>
          <p:nvPr/>
        </p:nvSpPr>
        <p:spPr>
          <a:xfrm>
            <a:off x="2199849" y="2288620"/>
            <a:ext cx="7624869" cy="304109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alpha val="59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标题 5"/>
          <p:cNvSpPr txBox="1"/>
          <p:nvPr/>
        </p:nvSpPr>
        <p:spPr>
          <a:xfrm>
            <a:off x="1267592" y="126122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on CPU: an Abstraction Layer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CF9EC-A9F4-A258-46F3-9B24DE05CCB7}"/>
              </a:ext>
            </a:extLst>
          </p:cNvPr>
          <p:cNvSpPr txBox="1"/>
          <p:nvPr/>
        </p:nvSpPr>
        <p:spPr>
          <a:xfrm>
            <a:off x="1719477" y="1214603"/>
            <a:ext cx="883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RMT programmable switches only support a single-context data plane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60758632-6B31-2AF8-58BB-8F9BBD3E6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844" y="1081216"/>
            <a:ext cx="720633" cy="720633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CC8D0AFD-E460-CFF6-0DD7-5D0ED20E4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843" y="1801849"/>
            <a:ext cx="720633" cy="7206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8FC2AE-E9AD-7EDC-64AE-BF7FD50591C8}"/>
              </a:ext>
            </a:extLst>
          </p:cNvPr>
          <p:cNvSpPr txBox="1"/>
          <p:nvPr/>
        </p:nvSpPr>
        <p:spPr>
          <a:xfrm>
            <a:off x="1719477" y="1935236"/>
            <a:ext cx="883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kumimoji="1"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programmer: we have the operating system!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400023" y="5329715"/>
            <a:ext cx="947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 has an OS done for the programmers?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Runtime programming: programmers can dependently run and terminate programs as they wish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Interfaces: programmers use the OS interfaces to program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Resource isolation: automatically allocates CPU cycles and memory for programs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3AEF80D-2529-5DBA-F711-3A5DCB124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861" y="2659173"/>
            <a:ext cx="947954" cy="9163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C70D08-4622-747C-5A56-3713143F1CCE}"/>
              </a:ext>
            </a:extLst>
          </p:cNvPr>
          <p:cNvSpPr txBox="1"/>
          <p:nvPr/>
        </p:nvSpPr>
        <p:spPr>
          <a:xfrm>
            <a:off x="2460409" y="3898276"/>
            <a:ext cx="137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 I have to do is coding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92598C-8162-F56C-5F6C-91966FE730B3}"/>
              </a:ext>
            </a:extLst>
          </p:cNvPr>
          <p:cNvSpPr txBox="1"/>
          <p:nvPr/>
        </p:nvSpPr>
        <p:spPr>
          <a:xfrm>
            <a:off x="2199849" y="3517356"/>
            <a:ext cx="189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CPU programmer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E510ADC-8515-A1BF-B15C-BC43B19DE2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6713" y="2639099"/>
            <a:ext cx="807819" cy="8078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B1B2487-1205-9F10-7CF9-E39ADAED56C1}"/>
              </a:ext>
            </a:extLst>
          </p:cNvPr>
          <p:cNvSpPr txBox="1"/>
          <p:nvPr/>
        </p:nvSpPr>
        <p:spPr>
          <a:xfrm>
            <a:off x="5080709" y="3502167"/>
            <a:ext cx="80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284E79-471B-2C74-1AF0-2851351D8C3F}"/>
              </a:ext>
            </a:extLst>
          </p:cNvPr>
          <p:cNvSpPr txBox="1"/>
          <p:nvPr/>
        </p:nvSpPr>
        <p:spPr>
          <a:xfrm>
            <a:off x="4431589" y="3701011"/>
            <a:ext cx="210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Translate code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Maintain processes 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Allocate resources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DEC16050-B5E5-1726-13D8-51F3ED066E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84663" y="2417572"/>
            <a:ext cx="725514" cy="599758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C3C4458A-8115-A938-1418-D00AFF0299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66074" y="3056016"/>
            <a:ext cx="559818" cy="559818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6D4ECEB6-EBFF-7792-1E41-4BA73440F8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60333" y="3056016"/>
            <a:ext cx="559818" cy="52623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E61AE25-FF18-1655-60BC-C93F9D12F965}"/>
              </a:ext>
            </a:extLst>
          </p:cNvPr>
          <p:cNvSpPr txBox="1"/>
          <p:nvPr/>
        </p:nvSpPr>
        <p:spPr>
          <a:xfrm>
            <a:off x="6731632" y="3532601"/>
            <a:ext cx="123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09CAD0A-1BB3-68FD-57C2-0A389EEC6421}"/>
              </a:ext>
            </a:extLst>
          </p:cNvPr>
          <p:cNvSpPr txBox="1"/>
          <p:nvPr/>
        </p:nvSpPr>
        <p:spPr>
          <a:xfrm>
            <a:off x="6428911" y="3953023"/>
            <a:ext cx="18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 as the OS tells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28BBB34-EF4C-FD60-C8E6-D2AAE2DE21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8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1122178" y="114417"/>
            <a:ext cx="9233879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layer on RMT ASIC?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0CF9EC-A9F4-A258-46F3-9B24DE05CCB7}"/>
              </a:ext>
            </a:extLst>
          </p:cNvPr>
          <p:cNvSpPr txBox="1"/>
          <p:nvPr/>
        </p:nvSpPr>
        <p:spPr>
          <a:xfrm>
            <a:off x="711382" y="1222845"/>
            <a:ext cx="1075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Can we build an OS-like software between the programmer and the switch hardware?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2030763" y="5103868"/>
            <a:ext cx="833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 this layer, we can: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Update the switch programs without interrupting traffic and unrelated programs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Dynamically allocate the memory resources of the Hardware for deployed programs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3A412D85-E180-3B53-D6BA-4F75D876DD64}"/>
              </a:ext>
            </a:extLst>
          </p:cNvPr>
          <p:cNvSpPr/>
          <p:nvPr/>
        </p:nvSpPr>
        <p:spPr>
          <a:xfrm>
            <a:off x="2283565" y="1908453"/>
            <a:ext cx="7624869" cy="304109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alpha val="59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pic>
        <p:nvPicPr>
          <p:cNvPr id="7" name="图形 7">
            <a:extLst>
              <a:ext uri="{FF2B5EF4-FFF2-40B4-BE49-F238E27FC236}">
                <a16:creationId xmlns:a16="http://schemas.microsoft.com/office/drawing/2014/main" id="{B3AEF80D-2529-5DBA-F711-3A5DCB124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7577" y="2279006"/>
            <a:ext cx="947954" cy="916356"/>
          </a:xfrm>
          <a:prstGeom prst="rect">
            <a:avLst/>
          </a:prstGeom>
        </p:spPr>
      </p:pic>
      <p:sp>
        <p:nvSpPr>
          <p:cNvPr id="9" name="文本框 9">
            <a:extLst>
              <a:ext uri="{FF2B5EF4-FFF2-40B4-BE49-F238E27FC236}">
                <a16:creationId xmlns:a16="http://schemas.microsoft.com/office/drawing/2014/main" id="{E4C70D08-4622-747C-5A56-3713143F1CCE}"/>
              </a:ext>
            </a:extLst>
          </p:cNvPr>
          <p:cNvSpPr txBox="1"/>
          <p:nvPr/>
        </p:nvSpPr>
        <p:spPr>
          <a:xfrm>
            <a:off x="2544125" y="3518109"/>
            <a:ext cx="137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 I have to do is coding</a:t>
            </a: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A092598C-8162-F56C-5F6C-91966FE730B3}"/>
              </a:ext>
            </a:extLst>
          </p:cNvPr>
          <p:cNvSpPr txBox="1"/>
          <p:nvPr/>
        </p:nvSpPr>
        <p:spPr>
          <a:xfrm>
            <a:off x="2283565" y="3137189"/>
            <a:ext cx="189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RMT programmer</a:t>
            </a: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2B1B2487-1205-9F10-7CF9-E39ADAED56C1}"/>
              </a:ext>
            </a:extLst>
          </p:cNvPr>
          <p:cNvSpPr txBox="1"/>
          <p:nvPr/>
        </p:nvSpPr>
        <p:spPr>
          <a:xfrm>
            <a:off x="4475137" y="3142665"/>
            <a:ext cx="172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OS-like layer</a:t>
            </a:r>
          </a:p>
        </p:txBody>
      </p:sp>
      <p:sp>
        <p:nvSpPr>
          <p:cNvPr id="28" name="文本框 16">
            <a:extLst>
              <a:ext uri="{FF2B5EF4-FFF2-40B4-BE49-F238E27FC236}">
                <a16:creationId xmlns:a16="http://schemas.microsoft.com/office/drawing/2014/main" id="{FD284E79-471B-2C74-1AF0-2851351D8C3F}"/>
              </a:ext>
            </a:extLst>
          </p:cNvPr>
          <p:cNvSpPr txBox="1"/>
          <p:nvPr/>
        </p:nvSpPr>
        <p:spPr>
          <a:xfrm>
            <a:off x="4179543" y="3338606"/>
            <a:ext cx="2520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manage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36" name="文本框 29">
            <a:extLst>
              <a:ext uri="{FF2B5EF4-FFF2-40B4-BE49-F238E27FC236}">
                <a16:creationId xmlns:a16="http://schemas.microsoft.com/office/drawing/2014/main" id="{FE61AE25-FF18-1655-60BC-C93F9D12F965}"/>
              </a:ext>
            </a:extLst>
          </p:cNvPr>
          <p:cNvSpPr txBox="1"/>
          <p:nvPr/>
        </p:nvSpPr>
        <p:spPr>
          <a:xfrm>
            <a:off x="6815348" y="3144369"/>
            <a:ext cx="123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</a:p>
        </p:txBody>
      </p:sp>
      <p:sp>
        <p:nvSpPr>
          <p:cNvPr id="38" name="文本框 30">
            <a:extLst>
              <a:ext uri="{FF2B5EF4-FFF2-40B4-BE49-F238E27FC236}">
                <a16:creationId xmlns:a16="http://schemas.microsoft.com/office/drawing/2014/main" id="{E09CAD0A-1BB3-68FD-57C2-0A389EEC6421}"/>
              </a:ext>
            </a:extLst>
          </p:cNvPr>
          <p:cNvSpPr txBox="1"/>
          <p:nvPr/>
        </p:nvSpPr>
        <p:spPr>
          <a:xfrm>
            <a:off x="6439890" y="3498620"/>
            <a:ext cx="198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One-shot provision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Runtime updated</a:t>
            </a: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DB6DAFDC-8024-D5DC-8067-B60321191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5814" y="2340214"/>
            <a:ext cx="803304" cy="803304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1473C405-1122-2D18-01BE-4229CD9BE06B}"/>
              </a:ext>
            </a:extLst>
          </p:cNvPr>
          <p:cNvGrpSpPr/>
          <p:nvPr/>
        </p:nvGrpSpPr>
        <p:grpSpPr>
          <a:xfrm>
            <a:off x="6967683" y="2482189"/>
            <a:ext cx="1079242" cy="708054"/>
            <a:chOff x="4324964" y="3748034"/>
            <a:chExt cx="1079242" cy="708054"/>
          </a:xfrm>
        </p:grpSpPr>
        <p:sp>
          <p:nvSpPr>
            <p:cNvPr id="42" name="立方体 41">
              <a:extLst>
                <a:ext uri="{FF2B5EF4-FFF2-40B4-BE49-F238E27FC236}">
                  <a16:creationId xmlns:a16="http://schemas.microsoft.com/office/drawing/2014/main" id="{7D8E3E71-30D9-9AB9-5AAC-E5EE3DC3CE7E}"/>
                </a:ext>
              </a:extLst>
            </p:cNvPr>
            <p:cNvSpPr/>
            <p:nvPr/>
          </p:nvSpPr>
          <p:spPr>
            <a:xfrm>
              <a:off x="4324964" y="3748034"/>
              <a:ext cx="1079242" cy="654649"/>
            </a:xfrm>
            <a:prstGeom prst="cube">
              <a:avLst>
                <a:gd name="adj" fmla="val 53632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4EA32859-B2A8-206F-B828-0F93ED5CC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903" y="3832261"/>
              <a:ext cx="626724" cy="20627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05EE1137-37C8-6611-0521-44F8E228F6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3919" y="3801439"/>
              <a:ext cx="390418" cy="2430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BA3B4BC-4814-1A8B-66D8-E72BE64B3F11}"/>
                </a:ext>
              </a:extLst>
            </p:cNvPr>
            <p:cNvSpPr txBox="1"/>
            <p:nvPr/>
          </p:nvSpPr>
          <p:spPr>
            <a:xfrm>
              <a:off x="4402020" y="4086756"/>
              <a:ext cx="66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RMT</a:t>
              </a:r>
              <a:endPara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7DDBC586-129A-3232-608A-E53550648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4438751" y="163979"/>
            <a:ext cx="3302302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the Art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139406" y="922568"/>
            <a:ext cx="80773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#1: Seek for new hardware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Menshen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Architectural extension for RMT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IPSA (NSDI ’22): New designed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FlexCore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 and NSDI ’23): Utilize the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245BD989-C84E-8E6D-6E2C-A98617793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7797" y="2293322"/>
            <a:ext cx="395103" cy="3951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A978CD-1BD0-666E-2083-FC292493453F}"/>
              </a:ext>
            </a:extLst>
          </p:cNvPr>
          <p:cNvSpPr txBox="1"/>
          <p:nvPr/>
        </p:nvSpPr>
        <p:spPr>
          <a:xfrm>
            <a:off x="3252900" y="2306207"/>
            <a:ext cx="567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Cannot be implemented on the popular RMT architecture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A65DB6-725B-1A62-80B0-9325C7462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4438751" y="163979"/>
            <a:ext cx="3302302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the Art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139406" y="922568"/>
            <a:ext cx="9261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#1: Seek for new hardware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Menshen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Architectural extension for RMT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IPSA (NSDI ’22): New designed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FlexCore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 and NSDI ’23): Utilize the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7D138-6B36-2D8B-D111-0199AA2A8D62}"/>
              </a:ext>
            </a:extLst>
          </p:cNvPr>
          <p:cNvSpPr txBox="1"/>
          <p:nvPr/>
        </p:nvSpPr>
        <p:spPr>
          <a:xfrm>
            <a:off x="1139406" y="2219691"/>
            <a:ext cx="7993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#2: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Hyper4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CoNEXT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’16)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HyperV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(ICCCN ’17): Runtime program reconfiguration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D4D52603-7B04-EF29-5AF2-44CB624CB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1934" y="3046593"/>
            <a:ext cx="395103" cy="3951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873A41-F145-BEF0-EF15-346F2203DCF3}"/>
              </a:ext>
            </a:extLst>
          </p:cNvPr>
          <p:cNvSpPr txBox="1"/>
          <p:nvPr/>
        </p:nvSpPr>
        <p:spPr>
          <a:xfrm>
            <a:off x="2669840" y="3059479"/>
            <a:ext cx="684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Incur high overhead that they cannot be deployed on hardware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targets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A65DB6-725B-1A62-80B0-9325C7462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1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4438751" y="163979"/>
            <a:ext cx="3302302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the Art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139406" y="922568"/>
            <a:ext cx="93383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#1: Seek for new hardware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Menshen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Architectural extension for RMT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IPSA (NSDI ’22): New designed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FlexCore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 and NSDI ’23): Utilize the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7D138-6B36-2D8B-D111-0199AA2A8D62}"/>
              </a:ext>
            </a:extLst>
          </p:cNvPr>
          <p:cNvSpPr txBox="1"/>
          <p:nvPr/>
        </p:nvSpPr>
        <p:spPr>
          <a:xfrm>
            <a:off x="1139406" y="2221469"/>
            <a:ext cx="7993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#2: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Hyper4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CoNEXT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’16)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HyperV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(ICCCN ’17): Runtime program reconfiguration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EC9F9-77B4-22D7-C453-14E3B052E814}"/>
              </a:ext>
            </a:extLst>
          </p:cNvPr>
          <p:cNvSpPr txBox="1"/>
          <p:nvPr/>
        </p:nvSpPr>
        <p:spPr>
          <a:xfrm>
            <a:off x="1139405" y="2956661"/>
            <a:ext cx="9900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#3: Dynamic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NetVRM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Dynamic memory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Newton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CoNEXT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’20)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FlyMon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(SIGCOMM ’22): Runtime reconfiguration of tasks with similar logic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C937C00C-179A-60D8-B44D-67E991DD5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4659" y="3953587"/>
            <a:ext cx="395103" cy="3951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A91FA3D-013C-56FD-FDEA-3B5BEFFE0B58}"/>
              </a:ext>
            </a:extLst>
          </p:cNvPr>
          <p:cNvSpPr txBox="1"/>
          <p:nvPr/>
        </p:nvSpPr>
        <p:spPr>
          <a:xfrm>
            <a:off x="2669840" y="3972324"/>
            <a:ext cx="684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Only support a set of preconfigured programs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A65DB6-725B-1A62-80B0-9325C7462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8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5"/>
          <p:cNvSpPr txBox="1"/>
          <p:nvPr/>
        </p:nvSpPr>
        <p:spPr>
          <a:xfrm>
            <a:off x="4438751" y="163979"/>
            <a:ext cx="3302302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the Art</a:t>
            </a:r>
            <a:endParaRPr lang="zh-CN" alt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9883615" y="147671"/>
            <a:ext cx="2063915" cy="621113"/>
            <a:chOff x="2685028" y="2876682"/>
            <a:chExt cx="5502784" cy="1656004"/>
          </a:xfrm>
        </p:grpSpPr>
        <p:sp>
          <p:nvSpPr>
            <p:cNvPr id="2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sp>
          <p:nvSpPr>
            <p:cNvPr id="2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2000" contrast="-40000"/>
                      </a14:imgEffect>
                      <a14:imgEffect>
                        <a14:saturation sat="2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084588" y="6444744"/>
            <a:ext cx="51943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" altLang="zh-CN" sz="1800" dirty="0" err="1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Yifan</a:t>
            </a:r>
            <a:r>
              <a:rPr lang="en" altLang="zh-CN" sz="1800" dirty="0">
                <a:solidFill>
                  <a:srgbClr val="9999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Yang, Tsinghua University, SIGCOMM 2024</a:t>
            </a:r>
            <a:endParaRPr lang="en" altLang="zh-CN" sz="1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0" y="891159"/>
            <a:ext cx="12179808" cy="0"/>
          </a:xfrm>
          <a:prstGeom prst="line">
            <a:avLst/>
          </a:prstGeom>
          <a:ln w="12700">
            <a:gradFill>
              <a:gsLst>
                <a:gs pos="0">
                  <a:srgbClr val="703881"/>
                </a:gs>
                <a:gs pos="74000">
                  <a:srgbClr val="DA3C7F"/>
                </a:gs>
                <a:gs pos="83000">
                  <a:srgbClr val="DA3C7F"/>
                </a:gs>
                <a:gs pos="100000">
                  <a:srgbClr val="DA3C7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6764948"/>
            <a:ext cx="12192000" cy="104775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DCCADE-DFDF-96C4-F068-4FF7251AAA35}"/>
              </a:ext>
            </a:extLst>
          </p:cNvPr>
          <p:cNvSpPr txBox="1"/>
          <p:nvPr/>
        </p:nvSpPr>
        <p:spPr>
          <a:xfrm>
            <a:off x="1139406" y="922568"/>
            <a:ext cx="96775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#1: Seek for new hardware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Menshen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Architectural extension for RMT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IPSA (NSDI ’22): New designed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FlexCore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 and NSDI ’23): Utilize the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architecture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7D138-6B36-2D8B-D111-0199AA2A8D62}"/>
              </a:ext>
            </a:extLst>
          </p:cNvPr>
          <p:cNvSpPr txBox="1"/>
          <p:nvPr/>
        </p:nvSpPr>
        <p:spPr>
          <a:xfrm>
            <a:off x="1139406" y="2221469"/>
            <a:ext cx="7993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#2: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Hyper4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CoNEXT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’16)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HyperV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(ICCCN ’17): Runtime program reconfiguration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DEC9F9-77B4-22D7-C453-14E3B052E814}"/>
              </a:ext>
            </a:extLst>
          </p:cNvPr>
          <p:cNvSpPr txBox="1"/>
          <p:nvPr/>
        </p:nvSpPr>
        <p:spPr>
          <a:xfrm>
            <a:off x="1139405" y="2956661"/>
            <a:ext cx="9900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#3: Dynamic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NetVRM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’22): Dynamic memory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Newton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CoNEXT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’20)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FlyMon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(SIGCOMM ’22): Runtime reconfiguration of tasks with similar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ActiveRMT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(SIGCOMM ’23): Runtime program execution in an active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SwithVM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(NSDI ’24): Concurrent work with a similar idea to P4runpro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552D41FA-6461-1BFB-24F4-9C263E654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6681" y="4529582"/>
            <a:ext cx="395103" cy="39510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51770D0-2323-DD1B-5FD5-F1E7145C10A8}"/>
              </a:ext>
            </a:extLst>
          </p:cNvPr>
          <p:cNvSpPr txBox="1"/>
          <p:nvPr/>
        </p:nvSpPr>
        <p:spPr>
          <a:xfrm>
            <a:off x="2251784" y="4529582"/>
            <a:ext cx="767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Introduce throughput and end host overhead by storing programs in the header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3A65DB6-725B-1A62-80B0-9325C7462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-2299"/>
            <a:ext cx="998243" cy="8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>
        <a:scene3d>
          <a:camera prst="orthographicFront">
            <a:rot lat="0" lon="0" rev="5400000"/>
          </a:camera>
          <a:lightRig rig="threePt" dir="t"/>
        </a:scene3d>
      </a:bodyPr>
      <a:lstStyle>
        <a:defPPr algn="ctr">
          <a:defRPr kumimoji="1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35135</TotalTime>
  <Words>4398</Words>
  <Application>Microsoft Macintosh PowerPoint</Application>
  <PresentationFormat>宽屏</PresentationFormat>
  <Paragraphs>545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yangyifan</cp:lastModifiedBy>
  <cp:revision>21</cp:revision>
  <dcterms:created xsi:type="dcterms:W3CDTF">2021-09-17T07:37:00Z</dcterms:created>
  <dcterms:modified xsi:type="dcterms:W3CDTF">2024-08-07T22:22:50Z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79DDE46D25E041C2AA71725671170014</vt:lpwstr>
  </property>
  <property fmtid="{D5CDD505-2E9C-101B-9397-08002B2CF9AE}" pid="3" name="KSOProductBuildVer">
    <vt:lpwstr>2052-11.1.0.10700</vt:lpwstr>
  </property>
</Properties>
</file>